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39"/>
  </p:notesMasterIdLst>
  <p:handoutMasterIdLst>
    <p:handoutMasterId r:id="rId40"/>
  </p:handoutMasterIdLst>
  <p:sldIdLst>
    <p:sldId id="530" r:id="rId5"/>
    <p:sldId id="526" r:id="rId6"/>
    <p:sldId id="533" r:id="rId7"/>
    <p:sldId id="531" r:id="rId8"/>
    <p:sldId id="534" r:id="rId9"/>
    <p:sldId id="535" r:id="rId10"/>
    <p:sldId id="532" r:id="rId11"/>
    <p:sldId id="536" r:id="rId12"/>
    <p:sldId id="537" r:id="rId13"/>
    <p:sldId id="539" r:id="rId14"/>
    <p:sldId id="543" r:id="rId15"/>
    <p:sldId id="544" r:id="rId16"/>
    <p:sldId id="545" r:id="rId17"/>
    <p:sldId id="541" r:id="rId18"/>
    <p:sldId id="546" r:id="rId19"/>
    <p:sldId id="549" r:id="rId20"/>
    <p:sldId id="550" r:id="rId21"/>
    <p:sldId id="277" r:id="rId22"/>
    <p:sldId id="551" r:id="rId23"/>
    <p:sldId id="552" r:id="rId24"/>
    <p:sldId id="282" r:id="rId25"/>
    <p:sldId id="553" r:id="rId26"/>
    <p:sldId id="554" r:id="rId27"/>
    <p:sldId id="555" r:id="rId28"/>
    <p:sldId id="278" r:id="rId29"/>
    <p:sldId id="279" r:id="rId30"/>
    <p:sldId id="284" r:id="rId31"/>
    <p:sldId id="556" r:id="rId32"/>
    <p:sldId id="557" r:id="rId33"/>
    <p:sldId id="560" r:id="rId34"/>
    <p:sldId id="561" r:id="rId35"/>
    <p:sldId id="562" r:id="rId36"/>
    <p:sldId id="528" r:id="rId37"/>
    <p:sldId id="529" r:id="rId3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939FB-B2B5-9E46-A40E-4543DCC14D04}">
          <p14:sldIdLst>
            <p14:sldId id="530"/>
            <p14:sldId id="526"/>
            <p14:sldId id="533"/>
            <p14:sldId id="531"/>
            <p14:sldId id="534"/>
            <p14:sldId id="535"/>
            <p14:sldId id="532"/>
            <p14:sldId id="536"/>
            <p14:sldId id="537"/>
            <p14:sldId id="539"/>
            <p14:sldId id="543"/>
            <p14:sldId id="544"/>
            <p14:sldId id="545"/>
            <p14:sldId id="541"/>
            <p14:sldId id="546"/>
            <p14:sldId id="549"/>
            <p14:sldId id="550"/>
            <p14:sldId id="277"/>
            <p14:sldId id="551"/>
            <p14:sldId id="552"/>
            <p14:sldId id="282"/>
            <p14:sldId id="553"/>
            <p14:sldId id="554"/>
            <p14:sldId id="555"/>
            <p14:sldId id="278"/>
            <p14:sldId id="279"/>
            <p14:sldId id="284"/>
            <p14:sldId id="556"/>
            <p14:sldId id="557"/>
            <p14:sldId id="560"/>
            <p14:sldId id="561"/>
            <p14:sldId id="562"/>
            <p14:sldId id="528"/>
            <p14:sldId id="5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942E"/>
    <a:srgbClr val="FC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3D378F-4130-FF99-C444-7A53AFF7CC49}" v="3053" dt="2023-06-16T19:51:37.342"/>
    <p1510:client id="{DEE39F2F-8CC3-0744-B073-5A55438AA062}" v="574" dt="2023-06-13T23:19:19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1"/>
    <p:restoredTop sz="94694"/>
  </p:normalViewPr>
  <p:slideViewPr>
    <p:cSldViewPr snapToGrid="0">
      <p:cViewPr varScale="1">
        <p:scale>
          <a:sx n="105" d="100"/>
          <a:sy n="105" d="100"/>
        </p:scale>
        <p:origin x="200" y="440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jia Rodriguez, Daniel" userId="S::daniel.mejia@pnnl.gov::525d3f9b-bbed-4279-9efe-336450b5e55d" providerId="AD" clId="Web-{B83D378F-4130-FF99-C444-7A53AFF7CC49}"/>
    <pc:docChg chg="addSld delSld modSld sldOrd modSection">
      <pc:chgData name="Mejia Rodriguez, Daniel" userId="S::daniel.mejia@pnnl.gov::525d3f9b-bbed-4279-9efe-336450b5e55d" providerId="AD" clId="Web-{B83D378F-4130-FF99-C444-7A53AFF7CC49}" dt="2023-06-16T19:51:37.342" v="2283" actId="1076"/>
      <pc:docMkLst>
        <pc:docMk/>
      </pc:docMkLst>
      <pc:sldChg chg="modSp">
        <pc:chgData name="Mejia Rodriguez, Daniel" userId="S::daniel.mejia@pnnl.gov::525d3f9b-bbed-4279-9efe-336450b5e55d" providerId="AD" clId="Web-{B83D378F-4130-FF99-C444-7A53AFF7CC49}" dt="2023-06-16T18:43:07.809" v="29" actId="14100"/>
        <pc:sldMkLst>
          <pc:docMk/>
          <pc:sldMk cId="1410221276" sldId="530"/>
        </pc:sldMkLst>
        <pc:spChg chg="mod">
          <ac:chgData name="Mejia Rodriguez, Daniel" userId="S::daniel.mejia@pnnl.gov::525d3f9b-bbed-4279-9efe-336450b5e55d" providerId="AD" clId="Web-{B83D378F-4130-FF99-C444-7A53AFF7CC49}" dt="2023-06-16T18:42:38.808" v="8" actId="20577"/>
          <ac:spMkLst>
            <pc:docMk/>
            <pc:sldMk cId="1410221276" sldId="530"/>
            <ac:spMk id="2" creationId="{77C8ABDF-3BF5-FB01-CED3-C8E17FC33330}"/>
          </ac:spMkLst>
        </pc:spChg>
        <pc:spChg chg="mod">
          <ac:chgData name="Mejia Rodriguez, Daniel" userId="S::daniel.mejia@pnnl.gov::525d3f9b-bbed-4279-9efe-336450b5e55d" providerId="AD" clId="Web-{B83D378F-4130-FF99-C444-7A53AFF7CC49}" dt="2023-06-16T18:43:07.809" v="29" actId="14100"/>
          <ac:spMkLst>
            <pc:docMk/>
            <pc:sldMk cId="1410221276" sldId="530"/>
            <ac:spMk id="7" creationId="{A3ADA635-D168-6E3E-30BA-B6F2A5B20B62}"/>
          </ac:spMkLst>
        </pc:spChg>
      </pc:sldChg>
      <pc:sldChg chg="delSp modSp new mod modClrScheme chgLayout">
        <pc:chgData name="Mejia Rodriguez, Daniel" userId="S::daniel.mejia@pnnl.gov::525d3f9b-bbed-4279-9efe-336450b5e55d" providerId="AD" clId="Web-{B83D378F-4130-FF99-C444-7A53AFF7CC49}" dt="2023-06-16T18:43:47.420" v="36" actId="20577"/>
        <pc:sldMkLst>
          <pc:docMk/>
          <pc:sldMk cId="485412711" sldId="556"/>
        </pc:sldMkLst>
        <pc:spChg chg="mod ord">
          <ac:chgData name="Mejia Rodriguez, Daniel" userId="S::daniel.mejia@pnnl.gov::525d3f9b-bbed-4279-9efe-336450b5e55d" providerId="AD" clId="Web-{B83D378F-4130-FF99-C444-7A53AFF7CC49}" dt="2023-06-16T18:43:47.420" v="36" actId="20577"/>
          <ac:spMkLst>
            <pc:docMk/>
            <pc:sldMk cId="485412711" sldId="556"/>
            <ac:spMk id="2" creationId="{4637C5E8-00C8-6E3D-0674-CAB30BA8CF0C}"/>
          </ac:spMkLst>
        </pc:spChg>
        <pc:spChg chg="del">
          <ac:chgData name="Mejia Rodriguez, Daniel" userId="S::daniel.mejia@pnnl.gov::525d3f9b-bbed-4279-9efe-336450b5e55d" providerId="AD" clId="Web-{B83D378F-4130-FF99-C444-7A53AFF7CC49}" dt="2023-06-16T18:43:42.076" v="31"/>
          <ac:spMkLst>
            <pc:docMk/>
            <pc:sldMk cId="485412711" sldId="556"/>
            <ac:spMk id="3" creationId="{870042E0-894D-A561-D011-A1A28505D039}"/>
          </ac:spMkLst>
        </pc:spChg>
        <pc:spChg chg="mod ord">
          <ac:chgData name="Mejia Rodriguez, Daniel" userId="S::daniel.mejia@pnnl.gov::525d3f9b-bbed-4279-9efe-336450b5e55d" providerId="AD" clId="Web-{B83D378F-4130-FF99-C444-7A53AFF7CC49}" dt="2023-06-16T18:43:42.076" v="31"/>
          <ac:spMkLst>
            <pc:docMk/>
            <pc:sldMk cId="485412711" sldId="556"/>
            <ac:spMk id="4" creationId="{BEE182CA-3023-6E43-D232-7789609328F7}"/>
          </ac:spMkLst>
        </pc:spChg>
      </pc:sldChg>
      <pc:sldChg chg="addSp delSp modSp new mod modClrScheme chgLayout">
        <pc:chgData name="Mejia Rodriguez, Daniel" userId="S::daniel.mejia@pnnl.gov::525d3f9b-bbed-4279-9efe-336450b5e55d" providerId="AD" clId="Web-{B83D378F-4130-FF99-C444-7A53AFF7CC49}" dt="2023-06-16T19:12:14.247" v="729"/>
        <pc:sldMkLst>
          <pc:docMk/>
          <pc:sldMk cId="3441999789" sldId="557"/>
        </pc:sldMkLst>
        <pc:spChg chg="mod ord">
          <ac:chgData name="Mejia Rodriguez, Daniel" userId="S::daniel.mejia@pnnl.gov::525d3f9b-bbed-4279-9efe-336450b5e55d" providerId="AD" clId="Web-{B83D378F-4130-FF99-C444-7A53AFF7CC49}" dt="2023-06-16T19:03:10.092" v="383" actId="20577"/>
          <ac:spMkLst>
            <pc:docMk/>
            <pc:sldMk cId="3441999789" sldId="557"/>
            <ac:spMk id="2" creationId="{D05421ED-7611-3778-0500-629533F37E8B}"/>
          </ac:spMkLst>
        </pc:spChg>
        <pc:spChg chg="mod ord">
          <ac:chgData name="Mejia Rodriguez, Daniel" userId="S::daniel.mejia@pnnl.gov::525d3f9b-bbed-4279-9efe-336450b5e55d" providerId="AD" clId="Web-{B83D378F-4130-FF99-C444-7A53AFF7CC49}" dt="2023-06-16T18:43:55.654" v="38"/>
          <ac:spMkLst>
            <pc:docMk/>
            <pc:sldMk cId="3441999789" sldId="557"/>
            <ac:spMk id="3" creationId="{161D7639-47EE-5B36-84CC-4639746A91C1}"/>
          </ac:spMkLst>
        </pc:spChg>
        <pc:spChg chg="add mod ord">
          <ac:chgData name="Mejia Rodriguez, Daniel" userId="S::daniel.mejia@pnnl.gov::525d3f9b-bbed-4279-9efe-336450b5e55d" providerId="AD" clId="Web-{B83D378F-4130-FF99-C444-7A53AFF7CC49}" dt="2023-06-16T19:00:50.447" v="324" actId="14100"/>
          <ac:spMkLst>
            <pc:docMk/>
            <pc:sldMk cId="3441999789" sldId="557"/>
            <ac:spMk id="4" creationId="{81703A4F-A815-06F2-5780-D04D9EC4A933}"/>
          </ac:spMkLst>
        </pc:spChg>
        <pc:spChg chg="add del mod">
          <ac:chgData name="Mejia Rodriguez, Daniel" userId="S::daniel.mejia@pnnl.gov::525d3f9b-bbed-4279-9efe-336450b5e55d" providerId="AD" clId="Web-{B83D378F-4130-FF99-C444-7A53AFF7CC49}" dt="2023-06-16T19:02:33.887" v="357"/>
          <ac:spMkLst>
            <pc:docMk/>
            <pc:sldMk cId="3441999789" sldId="557"/>
            <ac:spMk id="5" creationId="{465B9BC4-B5CD-856A-ED4D-B1164DE3489C}"/>
          </ac:spMkLst>
        </pc:spChg>
        <pc:spChg chg="add del mod ord">
          <ac:chgData name="Mejia Rodriguez, Daniel" userId="S::daniel.mejia@pnnl.gov::525d3f9b-bbed-4279-9efe-336450b5e55d" providerId="AD" clId="Web-{B83D378F-4130-FF99-C444-7A53AFF7CC49}" dt="2023-06-16T19:12:14.247" v="729"/>
          <ac:spMkLst>
            <pc:docMk/>
            <pc:sldMk cId="3441999789" sldId="557"/>
            <ac:spMk id="6" creationId="{DC3FABAD-6E98-E15E-07E6-FD35534CB146}"/>
          </ac:spMkLst>
        </pc:spChg>
        <pc:spChg chg="add mod">
          <ac:chgData name="Mejia Rodriguez, Daniel" userId="S::daniel.mejia@pnnl.gov::525d3f9b-bbed-4279-9efe-336450b5e55d" providerId="AD" clId="Web-{B83D378F-4130-FF99-C444-7A53AFF7CC49}" dt="2023-06-16T19:11:59.465" v="728" actId="1076"/>
          <ac:spMkLst>
            <pc:docMk/>
            <pc:sldMk cId="3441999789" sldId="557"/>
            <ac:spMk id="7" creationId="{D0496C16-F8D3-73D2-DEE9-E385DE43CBB0}"/>
          </ac:spMkLst>
        </pc:spChg>
        <pc:spChg chg="add mod">
          <ac:chgData name="Mejia Rodriguez, Daniel" userId="S::daniel.mejia@pnnl.gov::525d3f9b-bbed-4279-9efe-336450b5e55d" providerId="AD" clId="Web-{B83D378F-4130-FF99-C444-7A53AFF7CC49}" dt="2023-06-16T19:11:54.809" v="727" actId="1076"/>
          <ac:spMkLst>
            <pc:docMk/>
            <pc:sldMk cId="3441999789" sldId="557"/>
            <ac:spMk id="8" creationId="{996CF4C1-8266-3E97-945E-635E8B96A57A}"/>
          </ac:spMkLst>
        </pc:spChg>
        <pc:spChg chg="add mod">
          <ac:chgData name="Mejia Rodriguez, Daniel" userId="S::daniel.mejia@pnnl.gov::525d3f9b-bbed-4279-9efe-336450b5e55d" providerId="AD" clId="Web-{B83D378F-4130-FF99-C444-7A53AFF7CC49}" dt="2023-06-16T19:09:44.868" v="717"/>
          <ac:spMkLst>
            <pc:docMk/>
            <pc:sldMk cId="3441999789" sldId="557"/>
            <ac:spMk id="9" creationId="{62FC314B-1ECB-943A-ADB5-780A263538A0}"/>
          </ac:spMkLst>
        </pc:spChg>
        <pc:spChg chg="add del mod">
          <ac:chgData name="Mejia Rodriguez, Daniel" userId="S::daniel.mejia@pnnl.gov::525d3f9b-bbed-4279-9efe-336450b5e55d" providerId="AD" clId="Web-{B83D378F-4130-FF99-C444-7A53AFF7CC49}" dt="2023-06-16T19:11:49.137" v="726"/>
          <ac:spMkLst>
            <pc:docMk/>
            <pc:sldMk cId="3441999789" sldId="557"/>
            <ac:spMk id="10" creationId="{26415F5A-051E-6F6C-C628-67097DBC1EFC}"/>
          </ac:spMkLst>
        </pc:spChg>
      </pc:sldChg>
      <pc:sldChg chg="new del">
        <pc:chgData name="Mejia Rodriguez, Daniel" userId="S::daniel.mejia@pnnl.gov::525d3f9b-bbed-4279-9efe-336450b5e55d" providerId="AD" clId="Web-{B83D378F-4130-FF99-C444-7A53AFF7CC49}" dt="2023-06-16T19:03:40.295" v="386"/>
        <pc:sldMkLst>
          <pc:docMk/>
          <pc:sldMk cId="3950434066" sldId="558"/>
        </pc:sldMkLst>
      </pc:sldChg>
      <pc:sldChg chg="add del replId">
        <pc:chgData name="Mejia Rodriguez, Daniel" userId="S::daniel.mejia@pnnl.gov::525d3f9b-bbed-4279-9efe-336450b5e55d" providerId="AD" clId="Web-{B83D378F-4130-FF99-C444-7A53AFF7CC49}" dt="2023-06-16T19:12:46.310" v="731"/>
        <pc:sldMkLst>
          <pc:docMk/>
          <pc:sldMk cId="4247268733" sldId="559"/>
        </pc:sldMkLst>
      </pc:sldChg>
      <pc:sldChg chg="delSp modSp add replId">
        <pc:chgData name="Mejia Rodriguez, Daniel" userId="S::daniel.mejia@pnnl.gov::525d3f9b-bbed-4279-9efe-336450b5e55d" providerId="AD" clId="Web-{B83D378F-4130-FF99-C444-7A53AFF7CC49}" dt="2023-06-16T19:33:42" v="1803" actId="20577"/>
        <pc:sldMkLst>
          <pc:docMk/>
          <pc:sldMk cId="3780266389" sldId="560"/>
        </pc:sldMkLst>
        <pc:spChg chg="mod">
          <ac:chgData name="Mejia Rodriguez, Daniel" userId="S::daniel.mejia@pnnl.gov::525d3f9b-bbed-4279-9efe-336450b5e55d" providerId="AD" clId="Web-{B83D378F-4130-FF99-C444-7A53AFF7CC49}" dt="2023-06-16T19:33:37.859" v="1802" actId="20577"/>
          <ac:spMkLst>
            <pc:docMk/>
            <pc:sldMk cId="3780266389" sldId="560"/>
            <ac:spMk id="2" creationId="{D05421ED-7611-3778-0500-629533F37E8B}"/>
          </ac:spMkLst>
        </pc:spChg>
        <pc:spChg chg="mod">
          <ac:chgData name="Mejia Rodriguez, Daniel" userId="S::daniel.mejia@pnnl.gov::525d3f9b-bbed-4279-9efe-336450b5e55d" providerId="AD" clId="Web-{B83D378F-4130-FF99-C444-7A53AFF7CC49}" dt="2023-06-16T19:33:42" v="1803" actId="20577"/>
          <ac:spMkLst>
            <pc:docMk/>
            <pc:sldMk cId="3780266389" sldId="560"/>
            <ac:spMk id="4" creationId="{81703A4F-A815-06F2-5780-D04D9EC4A933}"/>
          </ac:spMkLst>
        </pc:spChg>
        <pc:spChg chg="del mod">
          <ac:chgData name="Mejia Rodriguez, Daniel" userId="S::daniel.mejia@pnnl.gov::525d3f9b-bbed-4279-9efe-336450b5e55d" providerId="AD" clId="Web-{B83D378F-4130-FF99-C444-7A53AFF7CC49}" dt="2023-06-16T19:20:33.932" v="1019"/>
          <ac:spMkLst>
            <pc:docMk/>
            <pc:sldMk cId="3780266389" sldId="560"/>
            <ac:spMk id="7" creationId="{D0496C16-F8D3-73D2-DEE9-E385DE43CBB0}"/>
          </ac:spMkLst>
        </pc:spChg>
        <pc:spChg chg="del">
          <ac:chgData name="Mejia Rodriguez, Daniel" userId="S::daniel.mejia@pnnl.gov::525d3f9b-bbed-4279-9efe-336450b5e55d" providerId="AD" clId="Web-{B83D378F-4130-FF99-C444-7A53AFF7CC49}" dt="2023-06-16T19:33:25.656" v="1785"/>
          <ac:spMkLst>
            <pc:docMk/>
            <pc:sldMk cId="3780266389" sldId="560"/>
            <ac:spMk id="8" creationId="{996CF4C1-8266-3E97-945E-635E8B96A57A}"/>
          </ac:spMkLst>
        </pc:spChg>
        <pc:spChg chg="del">
          <ac:chgData name="Mejia Rodriguez, Daniel" userId="S::daniel.mejia@pnnl.gov::525d3f9b-bbed-4279-9efe-336450b5e55d" providerId="AD" clId="Web-{B83D378F-4130-FF99-C444-7A53AFF7CC49}" dt="2023-06-16T19:29:45.509" v="1606"/>
          <ac:spMkLst>
            <pc:docMk/>
            <pc:sldMk cId="3780266389" sldId="560"/>
            <ac:spMk id="9" creationId="{62FC314B-1ECB-943A-ADB5-780A263538A0}"/>
          </ac:spMkLst>
        </pc:spChg>
      </pc:sldChg>
      <pc:sldChg chg="addSp delSp modSp add ord replId">
        <pc:chgData name="Mejia Rodriguez, Daniel" userId="S::daniel.mejia@pnnl.gov::525d3f9b-bbed-4279-9efe-336450b5e55d" providerId="AD" clId="Web-{B83D378F-4130-FF99-C444-7A53AFF7CC49}" dt="2023-06-16T19:37:43.569" v="2131" actId="20577"/>
        <pc:sldMkLst>
          <pc:docMk/>
          <pc:sldMk cId="3948723784" sldId="561"/>
        </pc:sldMkLst>
        <pc:spChg chg="add mod">
          <ac:chgData name="Mejia Rodriguez, Daniel" userId="S::daniel.mejia@pnnl.gov::525d3f9b-bbed-4279-9efe-336450b5e55d" providerId="AD" clId="Web-{B83D378F-4130-FF99-C444-7A53AFF7CC49}" dt="2023-06-16T19:36:23.395" v="2038" actId="20577"/>
          <ac:spMkLst>
            <pc:docMk/>
            <pc:sldMk cId="3948723784" sldId="561"/>
            <ac:spMk id="5" creationId="{04416B8E-7BAC-F7B9-6599-92358373917B}"/>
          </ac:spMkLst>
        </pc:spChg>
        <pc:spChg chg="add mod">
          <ac:chgData name="Mejia Rodriguez, Daniel" userId="S::daniel.mejia@pnnl.gov::525d3f9b-bbed-4279-9efe-336450b5e55d" providerId="AD" clId="Web-{B83D378F-4130-FF99-C444-7A53AFF7CC49}" dt="2023-06-16T19:37:43.569" v="2131" actId="20577"/>
          <ac:spMkLst>
            <pc:docMk/>
            <pc:sldMk cId="3948723784" sldId="561"/>
            <ac:spMk id="6" creationId="{F5D8B542-A145-91A9-D258-2600D93645CD}"/>
          </ac:spMkLst>
        </pc:spChg>
        <pc:spChg chg="del">
          <ac:chgData name="Mejia Rodriguez, Daniel" userId="S::daniel.mejia@pnnl.gov::525d3f9b-bbed-4279-9efe-336450b5e55d" providerId="AD" clId="Web-{B83D378F-4130-FF99-C444-7A53AFF7CC49}" dt="2023-06-16T19:34:08.329" v="1806"/>
          <ac:spMkLst>
            <pc:docMk/>
            <pc:sldMk cId="3948723784" sldId="561"/>
            <ac:spMk id="7" creationId="{D0496C16-F8D3-73D2-DEE9-E385DE43CBB0}"/>
          </ac:spMkLst>
        </pc:spChg>
        <pc:spChg chg="mod">
          <ac:chgData name="Mejia Rodriguez, Daniel" userId="S::daniel.mejia@pnnl.gov::525d3f9b-bbed-4279-9efe-336450b5e55d" providerId="AD" clId="Web-{B83D378F-4130-FF99-C444-7A53AFF7CC49}" dt="2023-06-16T19:35:11.846" v="1898" actId="20577"/>
          <ac:spMkLst>
            <pc:docMk/>
            <pc:sldMk cId="3948723784" sldId="561"/>
            <ac:spMk id="8" creationId="{996CF4C1-8266-3E97-945E-635E8B96A57A}"/>
          </ac:spMkLst>
        </pc:spChg>
        <pc:spChg chg="del">
          <ac:chgData name="Mejia Rodriguez, Daniel" userId="S::daniel.mejia@pnnl.gov::525d3f9b-bbed-4279-9efe-336450b5e55d" providerId="AD" clId="Web-{B83D378F-4130-FF99-C444-7A53AFF7CC49}" dt="2023-06-16T19:34:10.970" v="1807"/>
          <ac:spMkLst>
            <pc:docMk/>
            <pc:sldMk cId="3948723784" sldId="561"/>
            <ac:spMk id="9" creationId="{62FC314B-1ECB-943A-ADB5-780A263538A0}"/>
          </ac:spMkLst>
        </pc:spChg>
      </pc:sldChg>
      <pc:sldChg chg="addSp delSp modSp new">
        <pc:chgData name="Mejia Rodriguez, Daniel" userId="S::daniel.mejia@pnnl.gov::525d3f9b-bbed-4279-9efe-336450b5e55d" providerId="AD" clId="Web-{B83D378F-4130-FF99-C444-7A53AFF7CC49}" dt="2023-06-16T19:51:37.342" v="2283" actId="1076"/>
        <pc:sldMkLst>
          <pc:docMk/>
          <pc:sldMk cId="1651129425" sldId="562"/>
        </pc:sldMkLst>
        <pc:spChg chg="mod">
          <ac:chgData name="Mejia Rodriguez, Daniel" userId="S::daniel.mejia@pnnl.gov::525d3f9b-bbed-4279-9efe-336450b5e55d" providerId="AD" clId="Web-{B83D378F-4130-FF99-C444-7A53AFF7CC49}" dt="2023-06-16T19:50:38.746" v="2166" actId="20577"/>
          <ac:spMkLst>
            <pc:docMk/>
            <pc:sldMk cId="1651129425" sldId="562"/>
            <ac:spMk id="2" creationId="{F56A4EE6-9C8A-BDBE-C5C6-92496CD802F1}"/>
          </ac:spMkLst>
        </pc:spChg>
        <pc:spChg chg="del">
          <ac:chgData name="Mejia Rodriguez, Daniel" userId="S::daniel.mejia@pnnl.gov::525d3f9b-bbed-4279-9efe-336450b5e55d" providerId="AD" clId="Web-{B83D378F-4130-FF99-C444-7A53AFF7CC49}" dt="2023-06-16T19:49:11.150" v="2134"/>
          <ac:spMkLst>
            <pc:docMk/>
            <pc:sldMk cId="1651129425" sldId="562"/>
            <ac:spMk id="3" creationId="{456382AB-9450-8255-3D1E-97CE054D22B0}"/>
          </ac:spMkLst>
        </pc:spChg>
        <pc:spChg chg="add mod">
          <ac:chgData name="Mejia Rodriguez, Daniel" userId="S::daniel.mejia@pnnl.gov::525d3f9b-bbed-4279-9efe-336450b5e55d" providerId="AD" clId="Web-{B83D378F-4130-FF99-C444-7A53AFF7CC49}" dt="2023-06-16T19:50:18.996" v="2159" actId="20577"/>
          <ac:spMkLst>
            <pc:docMk/>
            <pc:sldMk cId="1651129425" sldId="562"/>
            <ac:spMk id="6" creationId="{635B2AF5-8842-72C0-0FE4-7B2C8050A2C9}"/>
          </ac:spMkLst>
        </pc:spChg>
        <pc:spChg chg="add mod">
          <ac:chgData name="Mejia Rodriguez, Daniel" userId="S::daniel.mejia@pnnl.gov::525d3f9b-bbed-4279-9efe-336450b5e55d" providerId="AD" clId="Web-{B83D378F-4130-FF99-C444-7A53AFF7CC49}" dt="2023-06-16T19:51:37.342" v="2283" actId="1076"/>
          <ac:spMkLst>
            <pc:docMk/>
            <pc:sldMk cId="1651129425" sldId="562"/>
            <ac:spMk id="8" creationId="{B27B0CAD-C446-3298-397B-70B6A681DD0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21CF0D4-BB9F-4341-A8E1-5C9AF036E1B9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B44F44E-E5BB-6448-ACFA-E53760C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4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D025E0D-52F7-7542-8A81-C5A3110DBF6C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DDCB72B-9B7E-864A-B6AB-569A89CA9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16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2-- 226402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4919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CB72B-9B7E-864A-B6AB-569A89CA9A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03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1E9113-B865-6C43-B315-019204FF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BF5DE-6E14-4E44-A75E-20ABDC1C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" y="0"/>
            <a:ext cx="4402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D7638-D4B5-4D41-ABAD-3772A8AF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5" y="396064"/>
            <a:ext cx="1524000" cy="640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A0CF-1283-2C49-BE98-195EE4096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415" y="2054831"/>
            <a:ext cx="3433119" cy="2291138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000" b="0" i="0"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F3BE6-6EDF-B44F-B460-9017E288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61936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6/16/2023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2435-C530-DE44-A143-0C772F89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11134" y="6461936"/>
            <a:ext cx="6854274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60E73-E7AC-2244-AE48-C5A93A6E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3271" y="6461936"/>
            <a:ext cx="735458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400438F-779F-354C-B7B9-757071320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4581526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56E3B4D-AA4D-2C44-941A-925F93559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4912825"/>
            <a:ext cx="3448050" cy="275986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000" b="0" i="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/>
            <a:r>
              <a:rPr lang="en-US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6568480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5557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463450" cy="5455578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6/16/2023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5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t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A785-2E79-FC4B-B961-3AC1CED7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A9E1-7DF5-4D4D-BA75-8B697E01F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1541122"/>
            <a:ext cx="8463450" cy="4623703"/>
          </a:xfrm>
          <a:prstGeom prst="rect">
            <a:avLst/>
          </a:prstGeom>
        </p:spPr>
        <p:txBody>
          <a:bodyPr lIns="0" tIns="0" rIns="0" bIns="0"/>
          <a:lstStyle>
            <a:lvl1pPr algn="l">
              <a:buClr>
                <a:schemeClr val="accent1"/>
              </a:buClr>
              <a:buFont typeface="Wingdings" pitchFamily="2" charset="2"/>
              <a:buChar char="§"/>
              <a:defRPr sz="2400" b="0" i="0">
                <a:solidFill>
                  <a:schemeClr val="tx2"/>
                </a:solidFill>
                <a:latin typeface="Arial Nova" panose="020B0504020202020204" pitchFamily="34" charset="0"/>
              </a:defRPr>
            </a:lvl1pPr>
            <a:lvl2pPr>
              <a:buClr>
                <a:schemeClr val="accent1"/>
              </a:buClr>
              <a:defRPr sz="2000" b="0" i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b="0" i="0">
                <a:latin typeface="Arial Nova" panose="020B0504020202020204" pitchFamily="34" charset="0"/>
              </a:defRPr>
            </a:lvl3pPr>
            <a:lvl4pPr>
              <a:defRPr b="0" i="0">
                <a:latin typeface="Arial Nova" panose="020B0504020202020204" pitchFamily="34" charset="0"/>
              </a:defRPr>
            </a:lvl4pPr>
            <a:lvl5pPr>
              <a:defRPr b="0" i="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947A-05D4-434E-9360-BD64776A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6/16/2023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20A5-E940-B44F-88D7-12DA3B77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134" y="6492875"/>
            <a:ext cx="7785969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09933-049A-E943-A1C4-4EB4E5F2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825AD6-7F05-7A4E-9B0D-C252948D9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134" y="678094"/>
            <a:ext cx="8463579" cy="68836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400" b="0" i="0" dirty="0" smtClean="0">
                <a:solidFill>
                  <a:schemeClr val="accent1"/>
                </a:solidFill>
                <a:latin typeface="Arial Nova" panose="020B0504020202020204" pitchFamily="34" charset="0"/>
              </a:defRPr>
            </a:lvl1pPr>
            <a:lvl2pPr>
              <a:buNone/>
              <a:defRPr lang="en-US" sz="2000" b="0" i="0" dirty="0" smtClean="0">
                <a:solidFill>
                  <a:schemeClr val="tx2"/>
                </a:solidFill>
                <a:latin typeface="Arial Nova" panose="020B0504020202020204" pitchFamily="34" charset="0"/>
              </a:defRPr>
            </a:lvl2pPr>
            <a:lvl3pPr>
              <a:defRPr lang="en-US" b="0" i="0" dirty="0" smtClean="0">
                <a:latin typeface="Arial Nova" panose="020B0504020202020204" pitchFamily="34" charset="0"/>
              </a:defRPr>
            </a:lvl3pPr>
            <a:lvl4pPr>
              <a:defRPr lang="en-US" b="0" i="0" dirty="0" smtClean="0">
                <a:latin typeface="Arial Nova" panose="020B0504020202020204" pitchFamily="34" charset="0"/>
              </a:defRPr>
            </a:lvl4pPr>
            <a:lvl5pPr>
              <a:defRPr lang="en-US" b="0" i="0" dirty="0">
                <a:latin typeface="Arial Nova" panose="020B0504020202020204" pitchFamily="34" charset="0"/>
              </a:defRPr>
            </a:lvl5pPr>
          </a:lstStyle>
          <a:p>
            <a:pPr lvl="0"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1878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1D9A9-CAFD-094D-882E-677AC1FB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6/16/2023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6E7F-74F2-2045-AF7A-6C1DD44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B9725-E6FB-364C-8A67-BAE16370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08311E-BA14-5144-9DED-5C1E4E60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4867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lang="en-US" b="0" i="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5623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57AAD2-1DD8-274B-B5A4-D9A96C5C5483}"/>
              </a:ext>
            </a:extLst>
          </p:cNvPr>
          <p:cNvSpPr/>
          <p:nvPr/>
        </p:nvSpPr>
        <p:spPr>
          <a:xfrm>
            <a:off x="0" y="0"/>
            <a:ext cx="4370494" cy="6858000"/>
          </a:xfrm>
          <a:custGeom>
            <a:avLst/>
            <a:gdLst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400473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283374 w 4004734"/>
              <a:gd name="connsiteY2" fmla="*/ 681736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13294 w 4004734"/>
              <a:gd name="connsiteY2" fmla="*/ 6858000 h 6858000"/>
              <a:gd name="connsiteX3" fmla="*/ 0 w 4004734"/>
              <a:gd name="connsiteY3" fmla="*/ 6858000 h 6858000"/>
              <a:gd name="connsiteX4" fmla="*/ 0 w 4004734"/>
              <a:gd name="connsiteY4" fmla="*/ 0 h 6858000"/>
              <a:gd name="connsiteX0" fmla="*/ 0 w 4004734"/>
              <a:gd name="connsiteY0" fmla="*/ 0 h 6858000"/>
              <a:gd name="connsiteX1" fmla="*/ 4004734 w 4004734"/>
              <a:gd name="connsiteY1" fmla="*/ 0 h 6858000"/>
              <a:gd name="connsiteX2" fmla="*/ 3903134 w 4004734"/>
              <a:gd name="connsiteY2" fmla="*/ 5608320 h 6858000"/>
              <a:gd name="connsiteX3" fmla="*/ 3913294 w 4004734"/>
              <a:gd name="connsiteY3" fmla="*/ 6858000 h 6858000"/>
              <a:gd name="connsiteX4" fmla="*/ 0 w 4004734"/>
              <a:gd name="connsiteY4" fmla="*/ 6858000 h 6858000"/>
              <a:gd name="connsiteX5" fmla="*/ 0 w 4004734"/>
              <a:gd name="connsiteY5" fmla="*/ 0 h 6858000"/>
              <a:gd name="connsiteX0" fmla="*/ 0 w 4370512"/>
              <a:gd name="connsiteY0" fmla="*/ 0 h 6858000"/>
              <a:gd name="connsiteX1" fmla="*/ 4004734 w 4370512"/>
              <a:gd name="connsiteY1" fmla="*/ 0 h 6858000"/>
              <a:gd name="connsiteX2" fmla="*/ 4370494 w 4370512"/>
              <a:gd name="connsiteY2" fmla="*/ 4958080 h 6858000"/>
              <a:gd name="connsiteX3" fmla="*/ 3913294 w 4370512"/>
              <a:gd name="connsiteY3" fmla="*/ 6858000 h 6858000"/>
              <a:gd name="connsiteX4" fmla="*/ 0 w 4370512"/>
              <a:gd name="connsiteY4" fmla="*/ 6858000 h 6858000"/>
              <a:gd name="connsiteX5" fmla="*/ 0 w 4370512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  <a:gd name="connsiteX0" fmla="*/ 0 w 4370494"/>
              <a:gd name="connsiteY0" fmla="*/ 0 h 6858000"/>
              <a:gd name="connsiteX1" fmla="*/ 4004734 w 4370494"/>
              <a:gd name="connsiteY1" fmla="*/ 0 h 6858000"/>
              <a:gd name="connsiteX2" fmla="*/ 4370494 w 4370494"/>
              <a:gd name="connsiteY2" fmla="*/ 4958080 h 6858000"/>
              <a:gd name="connsiteX3" fmla="*/ 3913294 w 4370494"/>
              <a:gd name="connsiteY3" fmla="*/ 6858000 h 6858000"/>
              <a:gd name="connsiteX4" fmla="*/ 0 w 4370494"/>
              <a:gd name="connsiteY4" fmla="*/ 6858000 h 6858000"/>
              <a:gd name="connsiteX5" fmla="*/ 0 w 437049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0494" h="6858000">
                <a:moveTo>
                  <a:pt x="0" y="0"/>
                </a:moveTo>
                <a:lnTo>
                  <a:pt x="4004734" y="0"/>
                </a:lnTo>
                <a:lnTo>
                  <a:pt x="4370494" y="4958080"/>
                </a:lnTo>
                <a:lnTo>
                  <a:pt x="391329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B055B-E126-0148-A246-20B9183B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4" y="658134"/>
            <a:ext cx="3384105" cy="554173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3384104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6/16/2023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0494" y="6492874"/>
            <a:ext cx="6229720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975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ffAccomplish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EF76FE-4A26-6442-B03F-7CB0E125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349416-E9B0-BF4D-B404-66F18B413E4F}"/>
              </a:ext>
            </a:extLst>
          </p:cNvPr>
          <p:cNvSpPr/>
          <p:nvPr userDrawn="1"/>
        </p:nvSpPr>
        <p:spPr>
          <a:xfrm>
            <a:off x="0" y="98425"/>
            <a:ext cx="1220216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C25970-90A6-B541-8E94-1D5C60162984}"/>
              </a:ext>
            </a:extLst>
          </p:cNvPr>
          <p:cNvSpPr/>
          <p:nvPr userDrawn="1"/>
        </p:nvSpPr>
        <p:spPr>
          <a:xfrm>
            <a:off x="0" y="-1"/>
            <a:ext cx="12191999" cy="566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06DA-BA00-DB4D-AA9B-ACF7C77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415" y="6492874"/>
            <a:ext cx="917191" cy="365125"/>
          </a:xfrm>
        </p:spPr>
        <p:txBody>
          <a:bodyPr/>
          <a:lstStyle/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6/16/2023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739C2-1CDC-1846-9BD8-9C8004ED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60089" y="6492874"/>
            <a:ext cx="9851923" cy="365125"/>
          </a:xfrm>
        </p:spPr>
        <p:txBody>
          <a:bodyPr/>
          <a:lstStyle/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5130B-F062-5947-A445-943AC50F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9496" y="6492875"/>
            <a:ext cx="732503" cy="365125"/>
          </a:xfrm>
        </p:spPr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62C515-D850-8249-BFF5-46F4C801BD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124073"/>
            <a:ext cx="3657600" cy="228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10EB41C-882C-1540-BC59-77B16EDCC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91038" y="1124072"/>
            <a:ext cx="7315200" cy="512971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200"/>
              </a:spcBef>
              <a:buClr>
                <a:schemeClr val="tx2">
                  <a:lumMod val="90000"/>
                  <a:lumOff val="10000"/>
                </a:schemeClr>
              </a:buClr>
              <a:buFont typeface="Wingdings" pitchFamily="2" charset="2"/>
              <a:buChar char="§"/>
              <a:defRPr sz="2200">
                <a:latin typeface="Arial Nova" panose="020B0504020202020204" pitchFamily="34" charset="0"/>
              </a:defRPr>
            </a:lvl1pPr>
            <a:lvl2pPr>
              <a:buClr>
                <a:schemeClr val="tx2">
                  <a:lumMod val="90000"/>
                  <a:lumOff val="10000"/>
                </a:schemeClr>
              </a:buClr>
              <a:buFont typeface="Arial" panose="020B0604020202020204" pitchFamily="34" charset="0"/>
              <a:buChar char="•"/>
              <a:defRPr sz="1800">
                <a:latin typeface="Arial Nova" panose="020B05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E931B-A67E-F041-BC23-D09307E8C9F7}"/>
              </a:ext>
            </a:extLst>
          </p:cNvPr>
          <p:cNvSpPr/>
          <p:nvPr userDrawn="1"/>
        </p:nvSpPr>
        <p:spPr>
          <a:xfrm>
            <a:off x="0" y="563211"/>
            <a:ext cx="12191999" cy="146934"/>
          </a:xfrm>
          <a:custGeom>
            <a:avLst/>
            <a:gdLst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0 w 12191999"/>
              <a:gd name="connsiteY3" fmla="*/ 90713 h 90713"/>
              <a:gd name="connsiteX4" fmla="*/ 0 w 12191999"/>
              <a:gd name="connsiteY4" fmla="*/ 0 h 90713"/>
              <a:gd name="connsiteX0" fmla="*/ 0 w 12191999"/>
              <a:gd name="connsiteY0" fmla="*/ 0 h 90713"/>
              <a:gd name="connsiteX1" fmla="*/ 12191999 w 12191999"/>
              <a:gd name="connsiteY1" fmla="*/ 0 h 90713"/>
              <a:gd name="connsiteX2" fmla="*/ 12191999 w 12191999"/>
              <a:gd name="connsiteY2" fmla="*/ 90713 h 90713"/>
              <a:gd name="connsiteX3" fmla="*/ 4313903 w 12191999"/>
              <a:gd name="connsiteY3" fmla="*/ 87381 h 90713"/>
              <a:gd name="connsiteX4" fmla="*/ 0 w 12191999"/>
              <a:gd name="connsiteY4" fmla="*/ 90713 h 90713"/>
              <a:gd name="connsiteX5" fmla="*/ 0 w 12191999"/>
              <a:gd name="connsiteY5" fmla="*/ 0 h 90713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12191999 w 12191999"/>
              <a:gd name="connsiteY2" fmla="*/ 90713 h 242239"/>
              <a:gd name="connsiteX3" fmla="*/ 4313903 w 12191999"/>
              <a:gd name="connsiteY3" fmla="*/ 242239 h 242239"/>
              <a:gd name="connsiteX4" fmla="*/ 0 w 12191999"/>
              <a:gd name="connsiteY4" fmla="*/ 90713 h 242239"/>
              <a:gd name="connsiteX5" fmla="*/ 0 w 12191999"/>
              <a:gd name="connsiteY5" fmla="*/ 0 h 242239"/>
              <a:gd name="connsiteX0" fmla="*/ 0 w 12191999"/>
              <a:gd name="connsiteY0" fmla="*/ 0 h 242239"/>
              <a:gd name="connsiteX1" fmla="*/ 12191999 w 12191999"/>
              <a:gd name="connsiteY1" fmla="*/ 0 h 242239"/>
              <a:gd name="connsiteX2" fmla="*/ 4313903 w 12191999"/>
              <a:gd name="connsiteY2" fmla="*/ 242239 h 242239"/>
              <a:gd name="connsiteX3" fmla="*/ 0 w 12191999"/>
              <a:gd name="connsiteY3" fmla="*/ 90713 h 242239"/>
              <a:gd name="connsiteX4" fmla="*/ 0 w 12191999"/>
              <a:gd name="connsiteY4" fmla="*/ 0 h 24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242239">
                <a:moveTo>
                  <a:pt x="0" y="0"/>
                </a:moveTo>
                <a:lnTo>
                  <a:pt x="12191999" y="0"/>
                </a:lnTo>
                <a:lnTo>
                  <a:pt x="4313903" y="242239"/>
                </a:lnTo>
                <a:lnTo>
                  <a:pt x="0" y="9071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F871-4666-B241-AA46-029E4CE55F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110066"/>
            <a:ext cx="6059173" cy="611721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108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DDCFB-9C4B-844C-AE30-3820FFEBE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04799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7C629-FAF2-F040-8D80-9BB055D9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15" y="678094"/>
            <a:ext cx="2421527" cy="554173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83AC-4F07-114C-BEFC-23098A1A1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95415" y="6492875"/>
            <a:ext cx="2421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defTabSz="609576"/>
            <a:fld id="{364D4F4B-B04B-1843-8987-8081CC710B16}" type="datetime1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6/16/2023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98747-8284-E744-ADDF-F71B23728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2358" y="6492875"/>
            <a:ext cx="7906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C999C-11F2-A244-AA56-C340ECD86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892" y="6492875"/>
            <a:ext cx="917108" cy="365125"/>
          </a:xfrm>
          <a:prstGeom prst="rect">
            <a:avLst/>
          </a:prstGeom>
        </p:spPr>
        <p:txBody>
          <a:bodyPr vert="horz" lIns="91440" tIns="45720" rIns="13716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‹#›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7443-C421-1440-AF49-06A1B777AE63}"/>
              </a:ext>
            </a:extLst>
          </p:cNvPr>
          <p:cNvCxnSpPr/>
          <p:nvPr/>
        </p:nvCxnSpPr>
        <p:spPr>
          <a:xfrm>
            <a:off x="3047995" y="0"/>
            <a:ext cx="0" cy="685800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37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accent1">
              <a:lumMod val="20000"/>
              <a:lumOff val="80000"/>
            </a:schemeClr>
          </a:solidFill>
          <a:latin typeface="Arial Nova" panose="020B05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8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3.emf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5" Type="http://schemas.openxmlformats.org/officeDocument/2006/relationships/image" Target="../media/image6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Relationship Id="rId1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75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84.gif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8.emf"/><Relationship Id="rId5" Type="http://schemas.openxmlformats.org/officeDocument/2006/relationships/image" Target="../media/image11.emf"/><Relationship Id="rId10" Type="http://schemas.openxmlformats.org/officeDocument/2006/relationships/image" Target="../media/image17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ABDF-3BF5-FB01-CED3-C8E17FC33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Nova"/>
                <a:cs typeface="Arial"/>
              </a:rPr>
              <a:t>The GW approximation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DA635-D168-6E3E-30BA-B6F2A5B20B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6366" y="3540484"/>
            <a:ext cx="3442684" cy="1317028"/>
          </a:xfrm>
        </p:spPr>
        <p:txBody>
          <a:bodyPr lIns="0" tIns="0" rIns="0" bIns="0" anchor="t"/>
          <a:lstStyle/>
          <a:p>
            <a:r>
              <a:rPr lang="en-US" dirty="0">
                <a:latin typeface="Arial Nova"/>
                <a:cs typeface="Arial"/>
              </a:rPr>
              <a:t>Daniel Mejia-Rodriguez</a:t>
            </a:r>
          </a:p>
          <a:p>
            <a:r>
              <a:rPr lang="en-US" dirty="0">
                <a:latin typeface="Arial Nova"/>
                <a:cs typeface="Arial"/>
              </a:rPr>
              <a:t>Edoardo </a:t>
            </a:r>
            <a:r>
              <a:rPr lang="en-US" dirty="0" err="1">
                <a:latin typeface="Arial Nova"/>
                <a:cs typeface="Arial"/>
              </a:rPr>
              <a:t>Aprà</a:t>
            </a:r>
          </a:p>
          <a:p>
            <a:r>
              <a:rPr lang="en-US" dirty="0">
                <a:latin typeface="Arial Nova"/>
                <a:cs typeface="Arial"/>
              </a:rPr>
              <a:t>Niri Govind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D41C3A-4D6A-9DFE-CFA7-9D92E964CC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2023 </a:t>
            </a:r>
            <a:r>
              <a:rPr lang="en-US" dirty="0" err="1"/>
              <a:t>CyberWorkshop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2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876817-3580-7971-9161-A97F8D4E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Green’s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02A149-B05D-9AAF-FFD1-6F34CEFFF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Historically older than Hohenberg-Kohn theorems</a:t>
            </a:r>
          </a:p>
          <a:p>
            <a:r>
              <a:rPr lang="en-US" dirty="0"/>
              <a:t>The Green’s function is a natural generalization of the density and the one-body density matrix: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81C1F-5CB5-26E6-DFC5-F0850B12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10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EF18F3-9CB1-3E0A-F111-A94B8C10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34" y="5522246"/>
            <a:ext cx="6108700" cy="57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6D0BC-14B3-9828-2190-8E2A3883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84" y="3883182"/>
            <a:ext cx="44196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15C9EF-D2D0-3117-1EA8-B76862E90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734" y="2222957"/>
            <a:ext cx="3975100" cy="571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D18E6-4F05-F1F9-7F9C-4DD312D98C0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436284" y="2794457"/>
            <a:ext cx="0" cy="1088725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D752A2-D298-5F21-0F08-CEE0016FE622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7436284" y="4454682"/>
            <a:ext cx="0" cy="1067564"/>
          </a:xfrm>
          <a:prstGeom prst="straightConnector1">
            <a:avLst/>
          </a:prstGeom>
          <a:ln w="57150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2E2CF3-38E6-A4EE-3D12-ADAAE1F52E89}"/>
              </a:ext>
            </a:extLst>
          </p:cNvPr>
          <p:cNvSpPr txBox="1"/>
          <p:nvPr/>
        </p:nvSpPr>
        <p:spPr>
          <a:xfrm>
            <a:off x="7564861" y="3060498"/>
            <a:ext cx="3269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  <a:r>
              <a:rPr lang="en-US" sz="2400" dirty="0"/>
              <a:t> spin-space non-locality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F5B7F6-17B8-7AD4-6229-879F15F10637}"/>
              </a:ext>
            </a:extLst>
          </p:cNvPr>
          <p:cNvSpPr txBox="1"/>
          <p:nvPr/>
        </p:nvSpPr>
        <p:spPr>
          <a:xfrm>
            <a:off x="7564861" y="4762933"/>
            <a:ext cx="2519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  <a:r>
              <a:rPr lang="en-US" sz="2400" dirty="0"/>
              <a:t> time non-locality</a:t>
            </a:r>
          </a:p>
        </p:txBody>
      </p:sp>
    </p:spTree>
    <p:extLst>
      <p:ext uri="{BB962C8B-B14F-4D97-AF65-F5344CB8AC3E}">
        <p14:creationId xmlns:p14="http://schemas.microsoft.com/office/powerpoint/2010/main" val="117849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FEF3-9C65-3B60-9D86-7CC2AF43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Green’s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5B6C0-2668-CC7A-9F66-F070E95EC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field operators in the Heisenberg picture are related to those in the Schrödinger picture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000" dirty="0"/>
              <a:t> orders the operators from left to right in decreasing time (earliest on the right) with a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-1</a:t>
            </a:r>
            <a:r>
              <a:rPr lang="en-US" sz="2000" dirty="0"/>
              <a:t> factor for each permutation (fermions)</a:t>
            </a:r>
          </a:p>
          <a:p>
            <a:endParaRPr lang="en-US" sz="2000" dirty="0"/>
          </a:p>
          <a:p>
            <a:r>
              <a:rPr lang="en-US" sz="2000" dirty="0"/>
              <a:t>Let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1=(x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,t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2000" dirty="0"/>
              <a:t>,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2=(x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,t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2000" dirty="0"/>
              <a:t>, and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&gt;t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52947-A982-B2BC-CBE4-2F2164D5B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36ED8-4C3C-E735-9460-92393B06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98" y="2111616"/>
            <a:ext cx="31623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9597DD-1F7C-BFEA-F993-62F1E86A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511" y="547363"/>
            <a:ext cx="61087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C7C538-B3C4-9073-9D4D-5EE247B7C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136" y="5701186"/>
            <a:ext cx="7772400" cy="563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156FF9-C8E4-5DA9-9C9E-98852ABF6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136" y="4721210"/>
            <a:ext cx="8598449" cy="5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0BBA-E735-1103-F857-C72597E7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Green’s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137BE-A77D-1525-A8C5-4FF18EFF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7DEB1B-ACEB-DBAF-ECBB-7AA37AED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866" y="1572360"/>
            <a:ext cx="1905000" cy="57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6DE93-1DC9-B837-75BB-7F66F7628A76}"/>
              </a:ext>
            </a:extLst>
          </p:cNvPr>
          <p:cNvSpPr txBox="1"/>
          <p:nvPr/>
        </p:nvSpPr>
        <p:spPr>
          <a:xfrm>
            <a:off x="6064200" y="1434381"/>
            <a:ext cx="5585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represents a state with one electron added in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dirty="0"/>
              <a:t> to the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/>
              <a:t>-electron ground-state at time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2DBAD6-09A8-9E6E-C660-07DD72D1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92" y="2487705"/>
            <a:ext cx="1409700" cy="34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43FAB-6D4D-1C4E-2D78-9D50AD17AF28}"/>
              </a:ext>
            </a:extLst>
          </p:cNvPr>
          <p:cNvSpPr txBox="1"/>
          <p:nvPr/>
        </p:nvSpPr>
        <p:spPr>
          <a:xfrm>
            <a:off x="6064200" y="2380145"/>
            <a:ext cx="5585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Propagates the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N+1</a:t>
            </a:r>
            <a:r>
              <a:rPr lang="en-US" sz="2000" dirty="0"/>
              <a:t>-electron state from time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dirty="0"/>
              <a:t> to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496328-B1CA-CF36-4D82-56DF129C3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866" y="3345694"/>
            <a:ext cx="1765300" cy="57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8E562E-AFCF-E6BC-53FF-51383FBC7A18}"/>
              </a:ext>
            </a:extLst>
          </p:cNvPr>
          <p:cNvSpPr txBox="1"/>
          <p:nvPr/>
        </p:nvSpPr>
        <p:spPr>
          <a:xfrm>
            <a:off x="6025461" y="3210465"/>
            <a:ext cx="5553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represents the bra of the state with one electron added in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/>
              <a:t> to the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dirty="0"/>
              <a:t>-electron ground-state at time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E24CC8-864F-EFBA-3F74-C64D24DA5D0B}"/>
              </a:ext>
            </a:extLst>
          </p:cNvPr>
          <p:cNvSpPr txBox="1"/>
          <p:nvPr/>
        </p:nvSpPr>
        <p:spPr>
          <a:xfrm>
            <a:off x="3234143" y="4530377"/>
            <a:ext cx="849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final projection measures the overlap between the two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N+1</a:t>
            </a:r>
            <a:r>
              <a:rPr lang="en-US" sz="2000" dirty="0"/>
              <a:t> states after a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(t1-t2)</a:t>
            </a:r>
            <a:r>
              <a:rPr lang="en-US" sz="2000" dirty="0"/>
              <a:t> time delay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654C5-056D-EB6A-9DAF-7586D807BC37}"/>
              </a:ext>
            </a:extLst>
          </p:cNvPr>
          <p:cNvSpPr txBox="1"/>
          <p:nvPr/>
        </p:nvSpPr>
        <p:spPr>
          <a:xfrm>
            <a:off x="3419894" y="5582108"/>
            <a:ext cx="8127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/>
              <a:t>Green’s function </a:t>
            </a:r>
            <a:r>
              <a:rPr lang="en-US" sz="2400" dirty="0"/>
              <a:t>describes the</a:t>
            </a:r>
            <a:r>
              <a:rPr lang="en-US" sz="2400" i="1" dirty="0"/>
              <a:t> </a:t>
            </a:r>
            <a:r>
              <a:rPr lang="en-US" sz="2400" i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/>
                </a:solidFill>
              </a:rPr>
              <a:t>propagation</a:t>
            </a:r>
            <a:r>
              <a:rPr lang="en-US" sz="2400" i="1" dirty="0"/>
              <a:t> </a:t>
            </a:r>
            <a:r>
              <a:rPr lang="en-US" sz="2400" dirty="0"/>
              <a:t>of </a:t>
            </a:r>
            <a:r>
              <a:rPr lang="en-US" sz="2400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electrons</a:t>
            </a:r>
            <a:r>
              <a:rPr lang="en-US" sz="2400" dirty="0"/>
              <a:t> and </a:t>
            </a:r>
            <a:r>
              <a:rPr lang="en-US" sz="24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/>
                </a:solidFill>
              </a:rPr>
              <a:t>holes</a:t>
            </a:r>
            <a:r>
              <a:rPr lang="en-US" sz="2400" dirty="0"/>
              <a:t> (i.e. missing electrons)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B72EC0-4026-5B65-9E90-4E499EFDC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92" y="462359"/>
            <a:ext cx="7772400" cy="5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8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52CE6-2BEF-48FF-0CEA-220F250D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Green’s function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Lehman amplitudes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37AD6-A79E-FEAF-DA10-9F2B390C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13</a:t>
            </a:fld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AD52E-3645-AFDB-F8D3-4B4A7D3E8C22}"/>
              </a:ext>
            </a:extLst>
          </p:cNvPr>
          <p:cNvSpPr txBox="1"/>
          <p:nvPr/>
        </p:nvSpPr>
        <p:spPr>
          <a:xfrm>
            <a:off x="3261550" y="1209054"/>
            <a:ext cx="4939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Using the spectral decomposition of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5456B-9215-0ECE-06BC-61133881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77" y="1828481"/>
            <a:ext cx="64262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55316E-0E9F-35DA-79FA-23817C043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77" y="2631337"/>
            <a:ext cx="4699000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ECD5D7-F716-A429-6644-A721398F7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79" y="3932972"/>
            <a:ext cx="63500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794425-12FC-8393-3A63-A4B32029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492" y="462359"/>
            <a:ext cx="7772400" cy="553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76122C-D216-9F8E-C7E6-9936E801C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450" y="5273718"/>
            <a:ext cx="4076700" cy="57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AF4721-2E18-8973-46CB-FB6C1C0C0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992" y="6163117"/>
            <a:ext cx="2679700" cy="368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979BD1-39A7-330D-F5EE-6EDF9E7FA8E1}"/>
              </a:ext>
            </a:extLst>
          </p:cNvPr>
          <p:cNvSpPr txBox="1"/>
          <p:nvPr/>
        </p:nvSpPr>
        <p:spPr>
          <a:xfrm>
            <a:off x="8419527" y="5374802"/>
            <a:ext cx="3667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 </a:t>
            </a:r>
            <a:r>
              <a:rPr lang="en-US" sz="24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/>
                </a:solidFill>
              </a:rPr>
              <a:t>Lehman amplitude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A08BF5-34D3-0DFC-1B20-F540ECDBDF14}"/>
              </a:ext>
            </a:extLst>
          </p:cNvPr>
          <p:cNvSpPr txBox="1"/>
          <p:nvPr/>
        </p:nvSpPr>
        <p:spPr>
          <a:xfrm>
            <a:off x="8419527" y="6037463"/>
            <a:ext cx="224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 </a:t>
            </a:r>
            <a:r>
              <a:rPr lang="en-US" sz="24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/>
                </a:solidFill>
              </a:rP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31576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D9A7-2AB6-B6D1-EED4-910CFA7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Green’s function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Lehman 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C1ACE9-E1D1-E8C8-CD82-6F28D4F7E1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can proceed similarly with the hole-related part and obtain: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Fourier transform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(1,2)</m:t>
                    </m:r>
                  </m:oMath>
                </a14:m>
                <a:r>
                  <a:rPr lang="en-US" dirty="0"/>
                  <a:t> leads to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dirty="0"/>
                  <a:t> is the Fermi level (chemical potential),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the addition/removal Lehman amplitudes and energies depending on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C1ACE9-E1D1-E8C8-CD82-6F28D4F7E1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49" t="-2326" r="-1799" b="-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3718F-12A2-1B66-F465-572256E0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3008B8-6933-6A33-3FE2-E3C951B8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236" y="1512035"/>
            <a:ext cx="7505700" cy="1511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D8DA8F-7C0E-5C17-2ACE-C20B3EBAE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036" y="3886296"/>
            <a:ext cx="5626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19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6661-264D-3404-1535-DD02F3AC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Green’s </a:t>
            </a:r>
            <a:br>
              <a:rPr lang="en-US" b="1" dirty="0"/>
            </a:br>
            <a:r>
              <a:rPr lang="en-US" b="1" dirty="0"/>
              <a:t>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31D55-0609-8767-3BCF-5FF06C36E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8E25FF-2839-A297-A0D1-4D694849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496" y="1512042"/>
            <a:ext cx="5626100" cy="82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A4C6A-25D9-95CF-ADB9-77D442E8246F}"/>
                  </a:ext>
                </a:extLst>
              </p:cNvPr>
              <p:cNvSpPr txBox="1"/>
              <p:nvPr/>
            </p:nvSpPr>
            <p:spPr>
              <a:xfrm>
                <a:off x="3605647" y="445665"/>
                <a:ext cx="812779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The </a:t>
                </a:r>
                <a:r>
                  <a:rPr lang="en-US" sz="2400" b="1" dirty="0"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  <a:solidFill>
                      <a:schemeClr val="accent2"/>
                    </a:solidFill>
                  </a:rPr>
                  <a:t>poles</a:t>
                </a:r>
                <a:r>
                  <a:rPr lang="en-US" sz="2400" dirty="0"/>
                  <a:t> of the </a:t>
                </a:r>
                <a:r>
                  <a:rPr lang="en-US" sz="2400" b="1" dirty="0"/>
                  <a:t>Green’s function </a:t>
                </a:r>
                <a:r>
                  <a:rPr lang="en-US" sz="2400" dirty="0"/>
                  <a:t>are the </a:t>
                </a:r>
                <a:r>
                  <a:rPr lang="en-US" sz="2400" b="1" dirty="0">
                    <a:ln>
                      <a:solidFill>
                        <a:schemeClr val="accent5">
                          <a:lumMod val="50000"/>
                        </a:schemeClr>
                      </a:solidFill>
                    </a:ln>
                    <a:solidFill>
                      <a:srgbClr val="E7942E"/>
                    </a:solidFill>
                  </a:rPr>
                  <a:t>true</a:t>
                </a:r>
                <a:r>
                  <a:rPr lang="en-US" sz="2400" dirty="0"/>
                  <a:t> addition/removal electronic energies of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-electron system!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9A4C6A-25D9-95CF-ADB9-77D442E82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647" y="445665"/>
                <a:ext cx="8127799" cy="830997"/>
              </a:xfrm>
              <a:prstGeom prst="rect">
                <a:avLst/>
              </a:prstGeom>
              <a:blipFill>
                <a:blip r:embed="rId3"/>
                <a:stretch>
                  <a:fillRect l="-1090" t="-6061" r="-186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BCBC74-9258-8B0C-298B-1B08A9EEEBE8}"/>
                  </a:ext>
                </a:extLst>
              </p:cNvPr>
              <p:cNvSpPr txBox="1"/>
              <p:nvPr/>
            </p:nvSpPr>
            <p:spPr>
              <a:xfrm>
                <a:off x="3605645" y="3084749"/>
                <a:ext cx="812779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For non-interacting systems,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2400" dirty="0"/>
                  <a:t> is given by a single Slater determinant and the Lehman amplitudes and energies reduce to single orbitals: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BCBC74-9258-8B0C-298B-1B08A9EEE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645" y="3084749"/>
                <a:ext cx="8127799" cy="1200329"/>
              </a:xfrm>
              <a:prstGeom prst="rect">
                <a:avLst/>
              </a:prstGeom>
              <a:blipFill>
                <a:blip r:embed="rId4"/>
                <a:stretch>
                  <a:fillRect t="-2083" r="-156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C30D88C-EE55-6567-C963-9C7DFDA84F5B}"/>
              </a:ext>
            </a:extLst>
          </p:cNvPr>
          <p:cNvSpPr txBox="1"/>
          <p:nvPr/>
        </p:nvSpPr>
        <p:spPr>
          <a:xfrm>
            <a:off x="6675541" y="5271948"/>
            <a:ext cx="122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removal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E2DEDF-5598-B30E-6F50-32A80DC45B9C}"/>
              </a:ext>
            </a:extLst>
          </p:cNvPr>
          <p:cNvSpPr txBox="1"/>
          <p:nvPr/>
        </p:nvSpPr>
        <p:spPr>
          <a:xfrm>
            <a:off x="9455126" y="5271947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addition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A780FB-6B02-66E6-E0F8-A70961F2F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230" y="4507758"/>
            <a:ext cx="6959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4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1864-AE23-E83E-7059-31804EE1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Equation of motion for the Green’s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BA650-A93E-9120-00B3-02A43F01B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change of G with respect to one of its time arguments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9CB3A-B1BD-EF3F-5AF5-D5B230D1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7DFA0-546E-6FE7-C5EA-28499205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61" y="1308100"/>
            <a:ext cx="7772400" cy="679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CAEA29-12E5-CAD9-E989-195F6ACF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61" y="2347241"/>
            <a:ext cx="7772400" cy="731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37ABEA-653E-330B-1D4A-A8F47196C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661" y="4237288"/>
            <a:ext cx="763270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89DF6-712E-95BC-3CEA-D302EA528B7F}"/>
                  </a:ext>
                </a:extLst>
              </p:cNvPr>
              <p:cNvSpPr txBox="1"/>
              <p:nvPr/>
            </p:nvSpPr>
            <p:spPr>
              <a:xfrm>
                <a:off x="3500961" y="4969264"/>
                <a:ext cx="812779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All Hartree and exchange-correlation effects can be described by an </a:t>
                </a:r>
                <a:r>
                  <a:rPr lang="en-US" sz="2400" dirty="0"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  <a:solidFill>
                      <a:schemeClr val="bg2"/>
                    </a:solidFill>
                  </a:rPr>
                  <a:t>effective two-body time-dependent</a:t>
                </a:r>
                <a:r>
                  <a:rPr lang="en-US" sz="2400" dirty="0"/>
                  <a:t> operator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89DF6-712E-95BC-3CEA-D302EA528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961" y="4969264"/>
                <a:ext cx="8127799" cy="830997"/>
              </a:xfrm>
              <a:prstGeom prst="rect">
                <a:avLst/>
              </a:prstGeom>
              <a:blipFill>
                <a:blip r:embed="rId5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50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14DC-8205-176E-B40A-20BFF01D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Equation of motion for the Green’s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034E6-15A6-9F47-E51C-78FF8DE13F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Fourier transform of the equation of motion for the Green’s function leads to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Introducing the Lehman representation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and solving term by term 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leads to the following eigenvalue equation: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034E6-15A6-9F47-E51C-78FF8DE13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9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1E055-EF35-776A-5FB2-3C3204B9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4B9CE-9336-5ED2-A743-2D880A43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92" y="1681843"/>
            <a:ext cx="7772400" cy="558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32883-CE0A-8E7B-964C-E667C934A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261" y="4109357"/>
            <a:ext cx="65532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61120-613A-73DD-C0ED-15D3AC3D645D}"/>
              </a:ext>
            </a:extLst>
          </p:cNvPr>
          <p:cNvSpPr txBox="1"/>
          <p:nvPr/>
        </p:nvSpPr>
        <p:spPr>
          <a:xfrm>
            <a:off x="3502492" y="5112944"/>
            <a:ext cx="8127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The true addition/removal energies are solutions of a </a:t>
            </a:r>
            <a:r>
              <a:rPr lang="en-US" sz="24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/>
                </a:solidFill>
              </a:rPr>
              <a:t>simple one-body equation</a:t>
            </a:r>
            <a:r>
              <a:rPr lang="en-US" sz="2400" dirty="0"/>
              <a:t>, but now the HXC operator depends on the energy of the state it is acting on</a:t>
            </a:r>
          </a:p>
        </p:txBody>
      </p:sp>
    </p:spTree>
    <p:extLst>
      <p:ext uri="{BB962C8B-B14F-4D97-AF65-F5344CB8AC3E}">
        <p14:creationId xmlns:p14="http://schemas.microsoft.com/office/powerpoint/2010/main" val="3326516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AA3CD1-12A4-D092-2E44-65365B60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</a:t>
            </a:r>
            <a:r>
              <a:rPr lang="en-US" b="1" i="1" dirty="0"/>
              <a:t>GW</a:t>
            </a:r>
            <a:r>
              <a:rPr lang="en-US" b="1" dirty="0"/>
              <a:t> approximation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D8698-2F63-614F-9022-299F4B80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40" y="1457415"/>
            <a:ext cx="531018" cy="2740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5D1250-7A1F-7B4D-8C75-F2AE9D125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8681">
            <a:off x="1550558" y="5476907"/>
            <a:ext cx="1507047" cy="18838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C902BF-3684-EF4A-9A7C-BF0BEF009399}"/>
              </a:ext>
            </a:extLst>
          </p:cNvPr>
          <p:cNvSpPr txBox="1"/>
          <p:nvPr/>
        </p:nvSpPr>
        <p:spPr>
          <a:xfrm>
            <a:off x="5345048" y="6184390"/>
            <a:ext cx="425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Phys. Rev. 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139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A796 (1965)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EF9F5A-5EC6-F5A4-2F91-A3D798074CD4}"/>
              </a:ext>
            </a:extLst>
          </p:cNvPr>
          <p:cNvGrpSpPr/>
          <p:nvPr/>
        </p:nvGrpSpPr>
        <p:grpSpPr>
          <a:xfrm>
            <a:off x="5246889" y="376199"/>
            <a:ext cx="4322882" cy="4660093"/>
            <a:chOff x="5094488" y="678094"/>
            <a:chExt cx="4713755" cy="508145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0BA1B50-A904-4748-BE1A-FDCBB633A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3640" y="3840133"/>
              <a:ext cx="504603" cy="504603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E463E1-C27D-5E41-9126-385CDCBA7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9466473" y="3980599"/>
              <a:ext cx="178937" cy="22367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E80364-B820-2E4B-BA02-9CF6F52C8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4284434">
              <a:off x="8583440" y="2533808"/>
              <a:ext cx="1695428" cy="50717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5C73552-F299-214A-8A3B-9DBB4C11D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 rot="19392449">
              <a:off x="8117223" y="4890796"/>
              <a:ext cx="1246212" cy="18838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C936777-BBC9-F049-8C45-BA5EEEF8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7311898">
              <a:off x="4952261" y="2767947"/>
              <a:ext cx="1177621" cy="198819"/>
            </a:xfrm>
            <a:prstGeom prst="rect">
              <a:avLst/>
            </a:prstGeom>
          </p:spPr>
        </p:pic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6CE8DCD5-C0BA-2F45-9412-B5F8C45993F2}"/>
                </a:ext>
              </a:extLst>
            </p:cNvPr>
            <p:cNvSpPr/>
            <p:nvPr/>
          </p:nvSpPr>
          <p:spPr>
            <a:xfrm rot="4330893">
              <a:off x="8114802" y="2782734"/>
              <a:ext cx="1900182" cy="308048"/>
            </a:xfrm>
            <a:prstGeom prst="rightArrow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accent5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61910711">
                    <a:custGeom>
                      <a:avLst/>
                      <a:gdLst>
                        <a:gd name="connsiteX0" fmla="*/ 0 w 1900182"/>
                        <a:gd name="connsiteY0" fmla="*/ 77012 h 308048"/>
                        <a:gd name="connsiteX1" fmla="*/ 1746158 w 1900182"/>
                        <a:gd name="connsiteY1" fmla="*/ 77012 h 308048"/>
                        <a:gd name="connsiteX2" fmla="*/ 1746158 w 1900182"/>
                        <a:gd name="connsiteY2" fmla="*/ 0 h 308048"/>
                        <a:gd name="connsiteX3" fmla="*/ 1900182 w 1900182"/>
                        <a:gd name="connsiteY3" fmla="*/ 154024 h 308048"/>
                        <a:gd name="connsiteX4" fmla="*/ 1746158 w 1900182"/>
                        <a:gd name="connsiteY4" fmla="*/ 308048 h 308048"/>
                        <a:gd name="connsiteX5" fmla="*/ 1746158 w 1900182"/>
                        <a:gd name="connsiteY5" fmla="*/ 231036 h 308048"/>
                        <a:gd name="connsiteX6" fmla="*/ 0 w 1900182"/>
                        <a:gd name="connsiteY6" fmla="*/ 231036 h 308048"/>
                        <a:gd name="connsiteX7" fmla="*/ 0 w 1900182"/>
                        <a:gd name="connsiteY7" fmla="*/ 77012 h 3080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00182" h="308048" fill="none" extrusionOk="0">
                          <a:moveTo>
                            <a:pt x="0" y="77012"/>
                          </a:moveTo>
                          <a:cubicBezTo>
                            <a:pt x="264909" y="120848"/>
                            <a:pt x="1213023" y="17731"/>
                            <a:pt x="1746158" y="77012"/>
                          </a:cubicBezTo>
                          <a:cubicBezTo>
                            <a:pt x="1751030" y="58103"/>
                            <a:pt x="1739780" y="27930"/>
                            <a:pt x="1746158" y="0"/>
                          </a:cubicBezTo>
                          <a:cubicBezTo>
                            <a:pt x="1794157" y="22546"/>
                            <a:pt x="1854757" y="96669"/>
                            <a:pt x="1900182" y="154024"/>
                          </a:cubicBezTo>
                          <a:cubicBezTo>
                            <a:pt x="1846311" y="208068"/>
                            <a:pt x="1751075" y="282007"/>
                            <a:pt x="1746158" y="308048"/>
                          </a:cubicBezTo>
                          <a:cubicBezTo>
                            <a:pt x="1740354" y="285429"/>
                            <a:pt x="1752557" y="255445"/>
                            <a:pt x="1746158" y="231036"/>
                          </a:cubicBezTo>
                          <a:cubicBezTo>
                            <a:pt x="1450736" y="365462"/>
                            <a:pt x="494895" y="345643"/>
                            <a:pt x="0" y="231036"/>
                          </a:cubicBezTo>
                          <a:cubicBezTo>
                            <a:pt x="-11068" y="192410"/>
                            <a:pt x="-1823" y="133462"/>
                            <a:pt x="0" y="77012"/>
                          </a:cubicBezTo>
                          <a:close/>
                        </a:path>
                        <a:path w="1900182" h="308048" stroke="0" extrusionOk="0">
                          <a:moveTo>
                            <a:pt x="0" y="77012"/>
                          </a:moveTo>
                          <a:cubicBezTo>
                            <a:pt x="275646" y="120740"/>
                            <a:pt x="1089147" y="-51776"/>
                            <a:pt x="1746158" y="77012"/>
                          </a:cubicBezTo>
                          <a:cubicBezTo>
                            <a:pt x="1743483" y="66749"/>
                            <a:pt x="1740459" y="19493"/>
                            <a:pt x="1746158" y="0"/>
                          </a:cubicBezTo>
                          <a:cubicBezTo>
                            <a:pt x="1766987" y="36717"/>
                            <a:pt x="1822885" y="80313"/>
                            <a:pt x="1900182" y="154024"/>
                          </a:cubicBezTo>
                          <a:cubicBezTo>
                            <a:pt x="1826417" y="228103"/>
                            <a:pt x="1759982" y="274801"/>
                            <a:pt x="1746158" y="308048"/>
                          </a:cubicBezTo>
                          <a:cubicBezTo>
                            <a:pt x="1748911" y="275993"/>
                            <a:pt x="1751758" y="250762"/>
                            <a:pt x="1746158" y="231036"/>
                          </a:cubicBezTo>
                          <a:cubicBezTo>
                            <a:pt x="1414148" y="219779"/>
                            <a:pt x="633056" y="176909"/>
                            <a:pt x="0" y="231036"/>
                          </a:cubicBezTo>
                          <a:cubicBezTo>
                            <a:pt x="12031" y="188935"/>
                            <a:pt x="-7533" y="103501"/>
                            <a:pt x="0" y="7701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76C82C2-912E-DC46-9233-A3DAA1AF8358}"/>
                </a:ext>
              </a:extLst>
            </p:cNvPr>
            <p:cNvSpPr/>
            <p:nvPr/>
          </p:nvSpPr>
          <p:spPr>
            <a:xfrm rot="8644915">
              <a:off x="7602244" y="4652699"/>
              <a:ext cx="1900182" cy="304800"/>
            </a:xfrm>
            <a:prstGeom prst="rightArrow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chemeClr val="accent5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61910711">
                    <a:custGeom>
                      <a:avLst/>
                      <a:gdLst>
                        <a:gd name="connsiteX0" fmla="*/ 0 w 1900182"/>
                        <a:gd name="connsiteY0" fmla="*/ 76200 h 304800"/>
                        <a:gd name="connsiteX1" fmla="*/ 1747782 w 1900182"/>
                        <a:gd name="connsiteY1" fmla="*/ 76200 h 304800"/>
                        <a:gd name="connsiteX2" fmla="*/ 1747782 w 1900182"/>
                        <a:gd name="connsiteY2" fmla="*/ 0 h 304800"/>
                        <a:gd name="connsiteX3" fmla="*/ 1900182 w 1900182"/>
                        <a:gd name="connsiteY3" fmla="*/ 152400 h 304800"/>
                        <a:gd name="connsiteX4" fmla="*/ 1747782 w 1900182"/>
                        <a:gd name="connsiteY4" fmla="*/ 304800 h 304800"/>
                        <a:gd name="connsiteX5" fmla="*/ 1747782 w 1900182"/>
                        <a:gd name="connsiteY5" fmla="*/ 228600 h 304800"/>
                        <a:gd name="connsiteX6" fmla="*/ 0 w 1900182"/>
                        <a:gd name="connsiteY6" fmla="*/ 228600 h 304800"/>
                        <a:gd name="connsiteX7" fmla="*/ 0 w 1900182"/>
                        <a:gd name="connsiteY7" fmla="*/ 76200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00182" h="304800" fill="none" extrusionOk="0">
                          <a:moveTo>
                            <a:pt x="0" y="76200"/>
                          </a:moveTo>
                          <a:cubicBezTo>
                            <a:pt x="610874" y="161980"/>
                            <a:pt x="1520229" y="123534"/>
                            <a:pt x="1747782" y="76200"/>
                          </a:cubicBezTo>
                          <a:cubicBezTo>
                            <a:pt x="1748787" y="43856"/>
                            <a:pt x="1743690" y="18307"/>
                            <a:pt x="1747782" y="0"/>
                          </a:cubicBezTo>
                          <a:cubicBezTo>
                            <a:pt x="1772229" y="15091"/>
                            <a:pt x="1825212" y="83850"/>
                            <a:pt x="1900182" y="152400"/>
                          </a:cubicBezTo>
                          <a:cubicBezTo>
                            <a:pt x="1833772" y="219400"/>
                            <a:pt x="1786681" y="277937"/>
                            <a:pt x="1747782" y="304800"/>
                          </a:cubicBezTo>
                          <a:cubicBezTo>
                            <a:pt x="1744017" y="289653"/>
                            <a:pt x="1748313" y="254607"/>
                            <a:pt x="1747782" y="228600"/>
                          </a:cubicBezTo>
                          <a:cubicBezTo>
                            <a:pt x="1060994" y="248226"/>
                            <a:pt x="501409" y="256406"/>
                            <a:pt x="0" y="228600"/>
                          </a:cubicBezTo>
                          <a:cubicBezTo>
                            <a:pt x="-10163" y="211764"/>
                            <a:pt x="-2956" y="97651"/>
                            <a:pt x="0" y="76200"/>
                          </a:cubicBezTo>
                          <a:close/>
                        </a:path>
                        <a:path w="1900182" h="304800" stroke="0" extrusionOk="0">
                          <a:moveTo>
                            <a:pt x="0" y="76200"/>
                          </a:moveTo>
                          <a:cubicBezTo>
                            <a:pt x="826091" y="-50447"/>
                            <a:pt x="1504980" y="208694"/>
                            <a:pt x="1747782" y="76200"/>
                          </a:cubicBezTo>
                          <a:cubicBezTo>
                            <a:pt x="1743391" y="45847"/>
                            <a:pt x="1752109" y="20826"/>
                            <a:pt x="1747782" y="0"/>
                          </a:cubicBezTo>
                          <a:cubicBezTo>
                            <a:pt x="1770051" y="40912"/>
                            <a:pt x="1845184" y="95682"/>
                            <a:pt x="1900182" y="152400"/>
                          </a:cubicBezTo>
                          <a:cubicBezTo>
                            <a:pt x="1838284" y="234725"/>
                            <a:pt x="1780667" y="250970"/>
                            <a:pt x="1747782" y="304800"/>
                          </a:cubicBezTo>
                          <a:cubicBezTo>
                            <a:pt x="1746891" y="271364"/>
                            <a:pt x="1745471" y="241361"/>
                            <a:pt x="1747782" y="228600"/>
                          </a:cubicBezTo>
                          <a:cubicBezTo>
                            <a:pt x="876947" y="101899"/>
                            <a:pt x="468726" y="175629"/>
                            <a:pt x="0" y="228600"/>
                          </a:cubicBezTo>
                          <a:cubicBezTo>
                            <a:pt x="-1077" y="166160"/>
                            <a:pt x="4731" y="101012"/>
                            <a:pt x="0" y="762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DA262A-B8FE-CC82-AFE0-64A7FAFCA0D6}"/>
                </a:ext>
              </a:extLst>
            </p:cNvPr>
            <p:cNvGrpSpPr/>
            <p:nvPr/>
          </p:nvGrpSpPr>
          <p:grpSpPr>
            <a:xfrm>
              <a:off x="8402080" y="1402596"/>
              <a:ext cx="505918" cy="505918"/>
              <a:chOff x="10051831" y="4407362"/>
              <a:chExt cx="430888" cy="430888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3EF79B3-2048-680A-9681-8509D60B26EB}"/>
                  </a:ext>
                </a:extLst>
              </p:cNvPr>
              <p:cNvSpPr/>
              <p:nvPr/>
            </p:nvSpPr>
            <p:spPr>
              <a:xfrm>
                <a:off x="10051831" y="4407362"/>
                <a:ext cx="430888" cy="43088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232B743-1F15-826A-E582-F6CB262F3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72025" y="4527556"/>
                <a:ext cx="190500" cy="190500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FEED806-CAD2-B020-9CA7-FCEA2E8EB38E}"/>
                </a:ext>
              </a:extLst>
            </p:cNvPr>
            <p:cNvGrpSpPr/>
            <p:nvPr/>
          </p:nvGrpSpPr>
          <p:grpSpPr>
            <a:xfrm>
              <a:off x="5888317" y="1427514"/>
              <a:ext cx="504603" cy="504603"/>
              <a:chOff x="11630091" y="2593795"/>
              <a:chExt cx="429768" cy="42976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4B6E314-9774-681D-0C05-B9196067ADAA}"/>
                  </a:ext>
                </a:extLst>
              </p:cNvPr>
              <p:cNvSpPr/>
              <p:nvPr/>
            </p:nvSpPr>
            <p:spPr>
              <a:xfrm>
                <a:off x="11630091" y="2593795"/>
                <a:ext cx="429768" cy="42976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solidFill>
                    <a:schemeClr val="tx1"/>
                  </a:solidFill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B67A4CE-0B92-AE8A-9A47-ABF4F4774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62425" y="2713429"/>
                <a:ext cx="165100" cy="1905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C68F9-8D54-D74E-08BB-19A8D5AD8BE2}"/>
                </a:ext>
              </a:extLst>
            </p:cNvPr>
            <p:cNvGrpSpPr/>
            <p:nvPr/>
          </p:nvGrpSpPr>
          <p:grpSpPr>
            <a:xfrm>
              <a:off x="5168839" y="3818289"/>
              <a:ext cx="504603" cy="504603"/>
              <a:chOff x="10903640" y="2579375"/>
              <a:chExt cx="429768" cy="42976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E81C7E6-D376-7C12-0029-0E953795A3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03640" y="2579375"/>
                <a:ext cx="429768" cy="42976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solidFill>
                    <a:schemeClr val="tx1"/>
                  </a:solidFill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8F9AFF70-24F8-81DE-4D28-2250DE1B5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85174" y="2699009"/>
                <a:ext cx="266700" cy="190500"/>
              </a:xfrm>
              <a:prstGeom prst="rect">
                <a:avLst/>
              </a:prstGeom>
            </p:spPr>
          </p:pic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AE273E0-8F73-86B8-8DE8-0C2140305161}"/>
                </a:ext>
              </a:extLst>
            </p:cNvPr>
            <p:cNvGrpSpPr/>
            <p:nvPr/>
          </p:nvGrpSpPr>
          <p:grpSpPr>
            <a:xfrm>
              <a:off x="7159776" y="5254947"/>
              <a:ext cx="504603" cy="504603"/>
              <a:chOff x="10287916" y="3149405"/>
              <a:chExt cx="429768" cy="429768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966F906-A8FA-FA71-E051-09A8E47B52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87916" y="3149405"/>
                <a:ext cx="429768" cy="429768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solidFill>
                    <a:schemeClr val="tx1"/>
                  </a:solidFill>
                </a:endParaRP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86FCE05D-391C-9991-254B-DB88878C4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07550" y="3269039"/>
                <a:ext cx="190500" cy="190500"/>
              </a:xfrm>
              <a:prstGeom prst="rect">
                <a:avLst/>
              </a:prstGeom>
            </p:spPr>
          </p:pic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44F0B1B-6702-52ED-A208-0C6FA786E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24300" y="1365108"/>
              <a:ext cx="1695428" cy="202872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0F5F95F-3945-157B-05A7-A074F6254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2336">
              <a:off x="5426881" y="4872865"/>
              <a:ext cx="1507047" cy="188381"/>
            </a:xfrm>
            <a:prstGeom prst="rect">
              <a:avLst/>
            </a:prstGeom>
          </p:spPr>
        </p:pic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AB801EE0-F5E7-2A4B-D60B-9A223A9D3E1A}"/>
                </a:ext>
              </a:extLst>
            </p:cNvPr>
            <p:cNvSpPr/>
            <p:nvPr/>
          </p:nvSpPr>
          <p:spPr>
            <a:xfrm>
              <a:off x="6447409" y="1597443"/>
              <a:ext cx="1900182" cy="304800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61910711">
                    <a:custGeom>
                      <a:avLst/>
                      <a:gdLst>
                        <a:gd name="connsiteX0" fmla="*/ 0 w 1900182"/>
                        <a:gd name="connsiteY0" fmla="*/ 76200 h 304800"/>
                        <a:gd name="connsiteX1" fmla="*/ 1747782 w 1900182"/>
                        <a:gd name="connsiteY1" fmla="*/ 76200 h 304800"/>
                        <a:gd name="connsiteX2" fmla="*/ 1747782 w 1900182"/>
                        <a:gd name="connsiteY2" fmla="*/ 0 h 304800"/>
                        <a:gd name="connsiteX3" fmla="*/ 1900182 w 1900182"/>
                        <a:gd name="connsiteY3" fmla="*/ 152400 h 304800"/>
                        <a:gd name="connsiteX4" fmla="*/ 1747782 w 1900182"/>
                        <a:gd name="connsiteY4" fmla="*/ 304800 h 304800"/>
                        <a:gd name="connsiteX5" fmla="*/ 1747782 w 1900182"/>
                        <a:gd name="connsiteY5" fmla="*/ 228600 h 304800"/>
                        <a:gd name="connsiteX6" fmla="*/ 0 w 1900182"/>
                        <a:gd name="connsiteY6" fmla="*/ 228600 h 304800"/>
                        <a:gd name="connsiteX7" fmla="*/ 0 w 1900182"/>
                        <a:gd name="connsiteY7" fmla="*/ 76200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00182" h="304800" fill="none" extrusionOk="0">
                          <a:moveTo>
                            <a:pt x="0" y="76200"/>
                          </a:moveTo>
                          <a:cubicBezTo>
                            <a:pt x="610874" y="161980"/>
                            <a:pt x="1520229" y="123534"/>
                            <a:pt x="1747782" y="76200"/>
                          </a:cubicBezTo>
                          <a:cubicBezTo>
                            <a:pt x="1748787" y="43856"/>
                            <a:pt x="1743690" y="18307"/>
                            <a:pt x="1747782" y="0"/>
                          </a:cubicBezTo>
                          <a:cubicBezTo>
                            <a:pt x="1772229" y="15091"/>
                            <a:pt x="1825212" y="83850"/>
                            <a:pt x="1900182" y="152400"/>
                          </a:cubicBezTo>
                          <a:cubicBezTo>
                            <a:pt x="1833772" y="219400"/>
                            <a:pt x="1786681" y="277937"/>
                            <a:pt x="1747782" y="304800"/>
                          </a:cubicBezTo>
                          <a:cubicBezTo>
                            <a:pt x="1744017" y="289653"/>
                            <a:pt x="1748313" y="254607"/>
                            <a:pt x="1747782" y="228600"/>
                          </a:cubicBezTo>
                          <a:cubicBezTo>
                            <a:pt x="1060994" y="248226"/>
                            <a:pt x="501409" y="256406"/>
                            <a:pt x="0" y="228600"/>
                          </a:cubicBezTo>
                          <a:cubicBezTo>
                            <a:pt x="-10163" y="211764"/>
                            <a:pt x="-2956" y="97651"/>
                            <a:pt x="0" y="76200"/>
                          </a:cubicBezTo>
                          <a:close/>
                        </a:path>
                        <a:path w="1900182" h="304800" stroke="0" extrusionOk="0">
                          <a:moveTo>
                            <a:pt x="0" y="76200"/>
                          </a:moveTo>
                          <a:cubicBezTo>
                            <a:pt x="826091" y="-50447"/>
                            <a:pt x="1504980" y="208694"/>
                            <a:pt x="1747782" y="76200"/>
                          </a:cubicBezTo>
                          <a:cubicBezTo>
                            <a:pt x="1743391" y="45847"/>
                            <a:pt x="1752109" y="20826"/>
                            <a:pt x="1747782" y="0"/>
                          </a:cubicBezTo>
                          <a:cubicBezTo>
                            <a:pt x="1770051" y="40912"/>
                            <a:pt x="1845184" y="95682"/>
                            <a:pt x="1900182" y="152400"/>
                          </a:cubicBezTo>
                          <a:cubicBezTo>
                            <a:pt x="1838284" y="234725"/>
                            <a:pt x="1780667" y="250970"/>
                            <a:pt x="1747782" y="304800"/>
                          </a:cubicBezTo>
                          <a:cubicBezTo>
                            <a:pt x="1746891" y="271364"/>
                            <a:pt x="1745471" y="241361"/>
                            <a:pt x="1747782" y="228600"/>
                          </a:cubicBezTo>
                          <a:cubicBezTo>
                            <a:pt x="876947" y="101899"/>
                            <a:pt x="468726" y="175629"/>
                            <a:pt x="0" y="228600"/>
                          </a:cubicBezTo>
                          <a:cubicBezTo>
                            <a:pt x="-1077" y="166160"/>
                            <a:pt x="4731" y="101012"/>
                            <a:pt x="0" y="762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E3FA126A-AE4B-04A0-D4F9-771172E876EE}"/>
                </a:ext>
              </a:extLst>
            </p:cNvPr>
            <p:cNvSpPr/>
            <p:nvPr/>
          </p:nvSpPr>
          <p:spPr>
            <a:xfrm rot="12927510">
              <a:off x="5470046" y="4614720"/>
              <a:ext cx="1900182" cy="304800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61910711">
                    <a:custGeom>
                      <a:avLst/>
                      <a:gdLst>
                        <a:gd name="connsiteX0" fmla="*/ 0 w 1900182"/>
                        <a:gd name="connsiteY0" fmla="*/ 76200 h 304800"/>
                        <a:gd name="connsiteX1" fmla="*/ 1747782 w 1900182"/>
                        <a:gd name="connsiteY1" fmla="*/ 76200 h 304800"/>
                        <a:gd name="connsiteX2" fmla="*/ 1747782 w 1900182"/>
                        <a:gd name="connsiteY2" fmla="*/ 0 h 304800"/>
                        <a:gd name="connsiteX3" fmla="*/ 1900182 w 1900182"/>
                        <a:gd name="connsiteY3" fmla="*/ 152400 h 304800"/>
                        <a:gd name="connsiteX4" fmla="*/ 1747782 w 1900182"/>
                        <a:gd name="connsiteY4" fmla="*/ 304800 h 304800"/>
                        <a:gd name="connsiteX5" fmla="*/ 1747782 w 1900182"/>
                        <a:gd name="connsiteY5" fmla="*/ 228600 h 304800"/>
                        <a:gd name="connsiteX6" fmla="*/ 0 w 1900182"/>
                        <a:gd name="connsiteY6" fmla="*/ 228600 h 304800"/>
                        <a:gd name="connsiteX7" fmla="*/ 0 w 1900182"/>
                        <a:gd name="connsiteY7" fmla="*/ 76200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00182" h="304800" fill="none" extrusionOk="0">
                          <a:moveTo>
                            <a:pt x="0" y="76200"/>
                          </a:moveTo>
                          <a:cubicBezTo>
                            <a:pt x="610874" y="161980"/>
                            <a:pt x="1520229" y="123534"/>
                            <a:pt x="1747782" y="76200"/>
                          </a:cubicBezTo>
                          <a:cubicBezTo>
                            <a:pt x="1748787" y="43856"/>
                            <a:pt x="1743690" y="18307"/>
                            <a:pt x="1747782" y="0"/>
                          </a:cubicBezTo>
                          <a:cubicBezTo>
                            <a:pt x="1772229" y="15091"/>
                            <a:pt x="1825212" y="83850"/>
                            <a:pt x="1900182" y="152400"/>
                          </a:cubicBezTo>
                          <a:cubicBezTo>
                            <a:pt x="1833772" y="219400"/>
                            <a:pt x="1786681" y="277937"/>
                            <a:pt x="1747782" y="304800"/>
                          </a:cubicBezTo>
                          <a:cubicBezTo>
                            <a:pt x="1744017" y="289653"/>
                            <a:pt x="1748313" y="254607"/>
                            <a:pt x="1747782" y="228600"/>
                          </a:cubicBezTo>
                          <a:cubicBezTo>
                            <a:pt x="1060994" y="248226"/>
                            <a:pt x="501409" y="256406"/>
                            <a:pt x="0" y="228600"/>
                          </a:cubicBezTo>
                          <a:cubicBezTo>
                            <a:pt x="-10163" y="211764"/>
                            <a:pt x="-2956" y="97651"/>
                            <a:pt x="0" y="76200"/>
                          </a:cubicBezTo>
                          <a:close/>
                        </a:path>
                        <a:path w="1900182" h="304800" stroke="0" extrusionOk="0">
                          <a:moveTo>
                            <a:pt x="0" y="76200"/>
                          </a:moveTo>
                          <a:cubicBezTo>
                            <a:pt x="826091" y="-50447"/>
                            <a:pt x="1504980" y="208694"/>
                            <a:pt x="1747782" y="76200"/>
                          </a:cubicBezTo>
                          <a:cubicBezTo>
                            <a:pt x="1743391" y="45847"/>
                            <a:pt x="1752109" y="20826"/>
                            <a:pt x="1747782" y="0"/>
                          </a:cubicBezTo>
                          <a:cubicBezTo>
                            <a:pt x="1770051" y="40912"/>
                            <a:pt x="1845184" y="95682"/>
                            <a:pt x="1900182" y="152400"/>
                          </a:cubicBezTo>
                          <a:cubicBezTo>
                            <a:pt x="1838284" y="234725"/>
                            <a:pt x="1780667" y="250970"/>
                            <a:pt x="1747782" y="304800"/>
                          </a:cubicBezTo>
                          <a:cubicBezTo>
                            <a:pt x="1746891" y="271364"/>
                            <a:pt x="1745471" y="241361"/>
                            <a:pt x="1747782" y="228600"/>
                          </a:cubicBezTo>
                          <a:cubicBezTo>
                            <a:pt x="876947" y="101899"/>
                            <a:pt x="468726" y="175629"/>
                            <a:pt x="0" y="228600"/>
                          </a:cubicBezTo>
                          <a:cubicBezTo>
                            <a:pt x="-1077" y="166160"/>
                            <a:pt x="4731" y="101012"/>
                            <a:pt x="0" y="762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8CD604D0-D769-B4C1-1FFF-8F7E31150868}"/>
                </a:ext>
              </a:extLst>
            </p:cNvPr>
            <p:cNvSpPr/>
            <p:nvPr/>
          </p:nvSpPr>
          <p:spPr>
            <a:xfrm rot="17254965">
              <a:off x="4867346" y="2755974"/>
              <a:ext cx="1900182" cy="304800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61910711">
                    <a:custGeom>
                      <a:avLst/>
                      <a:gdLst>
                        <a:gd name="connsiteX0" fmla="*/ 0 w 1900182"/>
                        <a:gd name="connsiteY0" fmla="*/ 76200 h 304800"/>
                        <a:gd name="connsiteX1" fmla="*/ 1747782 w 1900182"/>
                        <a:gd name="connsiteY1" fmla="*/ 76200 h 304800"/>
                        <a:gd name="connsiteX2" fmla="*/ 1747782 w 1900182"/>
                        <a:gd name="connsiteY2" fmla="*/ 0 h 304800"/>
                        <a:gd name="connsiteX3" fmla="*/ 1900182 w 1900182"/>
                        <a:gd name="connsiteY3" fmla="*/ 152400 h 304800"/>
                        <a:gd name="connsiteX4" fmla="*/ 1747782 w 1900182"/>
                        <a:gd name="connsiteY4" fmla="*/ 304800 h 304800"/>
                        <a:gd name="connsiteX5" fmla="*/ 1747782 w 1900182"/>
                        <a:gd name="connsiteY5" fmla="*/ 228600 h 304800"/>
                        <a:gd name="connsiteX6" fmla="*/ 0 w 1900182"/>
                        <a:gd name="connsiteY6" fmla="*/ 228600 h 304800"/>
                        <a:gd name="connsiteX7" fmla="*/ 0 w 1900182"/>
                        <a:gd name="connsiteY7" fmla="*/ 76200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00182" h="304800" fill="none" extrusionOk="0">
                          <a:moveTo>
                            <a:pt x="0" y="76200"/>
                          </a:moveTo>
                          <a:cubicBezTo>
                            <a:pt x="610874" y="161980"/>
                            <a:pt x="1520229" y="123534"/>
                            <a:pt x="1747782" y="76200"/>
                          </a:cubicBezTo>
                          <a:cubicBezTo>
                            <a:pt x="1748787" y="43856"/>
                            <a:pt x="1743690" y="18307"/>
                            <a:pt x="1747782" y="0"/>
                          </a:cubicBezTo>
                          <a:cubicBezTo>
                            <a:pt x="1772229" y="15091"/>
                            <a:pt x="1825212" y="83850"/>
                            <a:pt x="1900182" y="152400"/>
                          </a:cubicBezTo>
                          <a:cubicBezTo>
                            <a:pt x="1833772" y="219400"/>
                            <a:pt x="1786681" y="277937"/>
                            <a:pt x="1747782" y="304800"/>
                          </a:cubicBezTo>
                          <a:cubicBezTo>
                            <a:pt x="1744017" y="289653"/>
                            <a:pt x="1748313" y="254607"/>
                            <a:pt x="1747782" y="228600"/>
                          </a:cubicBezTo>
                          <a:cubicBezTo>
                            <a:pt x="1060994" y="248226"/>
                            <a:pt x="501409" y="256406"/>
                            <a:pt x="0" y="228600"/>
                          </a:cubicBezTo>
                          <a:cubicBezTo>
                            <a:pt x="-10163" y="211764"/>
                            <a:pt x="-2956" y="97651"/>
                            <a:pt x="0" y="76200"/>
                          </a:cubicBezTo>
                          <a:close/>
                        </a:path>
                        <a:path w="1900182" h="304800" stroke="0" extrusionOk="0">
                          <a:moveTo>
                            <a:pt x="0" y="76200"/>
                          </a:moveTo>
                          <a:cubicBezTo>
                            <a:pt x="826091" y="-50447"/>
                            <a:pt x="1504980" y="208694"/>
                            <a:pt x="1747782" y="76200"/>
                          </a:cubicBezTo>
                          <a:cubicBezTo>
                            <a:pt x="1743391" y="45847"/>
                            <a:pt x="1752109" y="20826"/>
                            <a:pt x="1747782" y="0"/>
                          </a:cubicBezTo>
                          <a:cubicBezTo>
                            <a:pt x="1770051" y="40912"/>
                            <a:pt x="1845184" y="95682"/>
                            <a:pt x="1900182" y="152400"/>
                          </a:cubicBezTo>
                          <a:cubicBezTo>
                            <a:pt x="1838284" y="234725"/>
                            <a:pt x="1780667" y="250970"/>
                            <a:pt x="1747782" y="304800"/>
                          </a:cubicBezTo>
                          <a:cubicBezTo>
                            <a:pt x="1746891" y="271364"/>
                            <a:pt x="1745471" y="241361"/>
                            <a:pt x="1747782" y="228600"/>
                          </a:cubicBezTo>
                          <a:cubicBezTo>
                            <a:pt x="876947" y="101899"/>
                            <a:pt x="468726" y="175629"/>
                            <a:pt x="0" y="228600"/>
                          </a:cubicBezTo>
                          <a:cubicBezTo>
                            <a:pt x="-1077" y="166160"/>
                            <a:pt x="4731" y="101012"/>
                            <a:pt x="0" y="7620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6" name="Right Arrow 85">
              <a:extLst>
                <a:ext uri="{FF2B5EF4-FFF2-40B4-BE49-F238E27FC236}">
                  <a16:creationId xmlns:a16="http://schemas.microsoft.com/office/drawing/2014/main" id="{6300D4B7-904E-686A-3C4A-80E5B612BCC7}"/>
                </a:ext>
              </a:extLst>
            </p:cNvPr>
            <p:cNvSpPr/>
            <p:nvPr/>
          </p:nvSpPr>
          <p:spPr>
            <a:xfrm rot="8377939">
              <a:off x="8757804" y="1095534"/>
              <a:ext cx="665095" cy="216429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61910711">
                    <a:custGeom>
                      <a:avLst/>
                      <a:gdLst>
                        <a:gd name="connsiteX0" fmla="*/ 0 w 665095"/>
                        <a:gd name="connsiteY0" fmla="*/ 54107 h 216429"/>
                        <a:gd name="connsiteX1" fmla="*/ 556881 w 665095"/>
                        <a:gd name="connsiteY1" fmla="*/ 54107 h 216429"/>
                        <a:gd name="connsiteX2" fmla="*/ 556881 w 665095"/>
                        <a:gd name="connsiteY2" fmla="*/ 0 h 216429"/>
                        <a:gd name="connsiteX3" fmla="*/ 665095 w 665095"/>
                        <a:gd name="connsiteY3" fmla="*/ 108215 h 216429"/>
                        <a:gd name="connsiteX4" fmla="*/ 556881 w 665095"/>
                        <a:gd name="connsiteY4" fmla="*/ 216429 h 216429"/>
                        <a:gd name="connsiteX5" fmla="*/ 556881 w 665095"/>
                        <a:gd name="connsiteY5" fmla="*/ 162322 h 216429"/>
                        <a:gd name="connsiteX6" fmla="*/ 0 w 665095"/>
                        <a:gd name="connsiteY6" fmla="*/ 162322 h 216429"/>
                        <a:gd name="connsiteX7" fmla="*/ 0 w 665095"/>
                        <a:gd name="connsiteY7" fmla="*/ 54107 h 2164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65095" h="216429" fill="none" extrusionOk="0">
                          <a:moveTo>
                            <a:pt x="0" y="54107"/>
                          </a:moveTo>
                          <a:cubicBezTo>
                            <a:pt x="233701" y="97561"/>
                            <a:pt x="358287" y="43128"/>
                            <a:pt x="556881" y="54107"/>
                          </a:cubicBezTo>
                          <a:cubicBezTo>
                            <a:pt x="560062" y="30359"/>
                            <a:pt x="559046" y="12880"/>
                            <a:pt x="556881" y="0"/>
                          </a:cubicBezTo>
                          <a:cubicBezTo>
                            <a:pt x="599932" y="45221"/>
                            <a:pt x="624016" y="67545"/>
                            <a:pt x="665095" y="108215"/>
                          </a:cubicBezTo>
                          <a:cubicBezTo>
                            <a:pt x="607322" y="154208"/>
                            <a:pt x="579361" y="203703"/>
                            <a:pt x="556881" y="216429"/>
                          </a:cubicBezTo>
                          <a:cubicBezTo>
                            <a:pt x="561388" y="204660"/>
                            <a:pt x="558293" y="170270"/>
                            <a:pt x="556881" y="162322"/>
                          </a:cubicBezTo>
                          <a:cubicBezTo>
                            <a:pt x="319908" y="127848"/>
                            <a:pt x="96420" y="115320"/>
                            <a:pt x="0" y="162322"/>
                          </a:cubicBezTo>
                          <a:cubicBezTo>
                            <a:pt x="-7264" y="113950"/>
                            <a:pt x="4439" y="104540"/>
                            <a:pt x="0" y="54107"/>
                          </a:cubicBezTo>
                          <a:close/>
                        </a:path>
                        <a:path w="665095" h="216429" stroke="0" extrusionOk="0">
                          <a:moveTo>
                            <a:pt x="0" y="54107"/>
                          </a:moveTo>
                          <a:cubicBezTo>
                            <a:pt x="108313" y="83065"/>
                            <a:pt x="291179" y="68655"/>
                            <a:pt x="556881" y="54107"/>
                          </a:cubicBezTo>
                          <a:cubicBezTo>
                            <a:pt x="552544" y="44008"/>
                            <a:pt x="555836" y="9503"/>
                            <a:pt x="556881" y="0"/>
                          </a:cubicBezTo>
                          <a:cubicBezTo>
                            <a:pt x="590007" y="16994"/>
                            <a:pt x="626163" y="82781"/>
                            <a:pt x="665095" y="108215"/>
                          </a:cubicBezTo>
                          <a:cubicBezTo>
                            <a:pt x="608856" y="152491"/>
                            <a:pt x="582738" y="187501"/>
                            <a:pt x="556881" y="216429"/>
                          </a:cubicBezTo>
                          <a:cubicBezTo>
                            <a:pt x="552572" y="193635"/>
                            <a:pt x="554261" y="174640"/>
                            <a:pt x="556881" y="162322"/>
                          </a:cubicBezTo>
                          <a:cubicBezTo>
                            <a:pt x="457026" y="173279"/>
                            <a:pt x="159111" y="197286"/>
                            <a:pt x="0" y="162322"/>
                          </a:cubicBezTo>
                          <a:cubicBezTo>
                            <a:pt x="6573" y="118492"/>
                            <a:pt x="1383" y="105913"/>
                            <a:pt x="0" y="5410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87196FAD-4946-17D7-DA64-F08F7D09DD6A}"/>
                </a:ext>
              </a:extLst>
            </p:cNvPr>
            <p:cNvSpPr/>
            <p:nvPr/>
          </p:nvSpPr>
          <p:spPr>
            <a:xfrm rot="12882694">
              <a:off x="5364269" y="1149562"/>
              <a:ext cx="618346" cy="228508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61910711">
                    <a:custGeom>
                      <a:avLst/>
                      <a:gdLst>
                        <a:gd name="connsiteX0" fmla="*/ 0 w 618346"/>
                        <a:gd name="connsiteY0" fmla="*/ 57127 h 228508"/>
                        <a:gd name="connsiteX1" fmla="*/ 504092 w 618346"/>
                        <a:gd name="connsiteY1" fmla="*/ 57127 h 228508"/>
                        <a:gd name="connsiteX2" fmla="*/ 504092 w 618346"/>
                        <a:gd name="connsiteY2" fmla="*/ 0 h 228508"/>
                        <a:gd name="connsiteX3" fmla="*/ 618346 w 618346"/>
                        <a:gd name="connsiteY3" fmla="*/ 114254 h 228508"/>
                        <a:gd name="connsiteX4" fmla="*/ 504092 w 618346"/>
                        <a:gd name="connsiteY4" fmla="*/ 228508 h 228508"/>
                        <a:gd name="connsiteX5" fmla="*/ 504092 w 618346"/>
                        <a:gd name="connsiteY5" fmla="*/ 171381 h 228508"/>
                        <a:gd name="connsiteX6" fmla="*/ 0 w 618346"/>
                        <a:gd name="connsiteY6" fmla="*/ 171381 h 228508"/>
                        <a:gd name="connsiteX7" fmla="*/ 0 w 618346"/>
                        <a:gd name="connsiteY7" fmla="*/ 57127 h 2285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18346" h="228508" fill="none" extrusionOk="0">
                          <a:moveTo>
                            <a:pt x="0" y="57127"/>
                          </a:moveTo>
                          <a:cubicBezTo>
                            <a:pt x="126880" y="46893"/>
                            <a:pt x="415161" y="98785"/>
                            <a:pt x="504092" y="57127"/>
                          </a:cubicBezTo>
                          <a:cubicBezTo>
                            <a:pt x="499465" y="41118"/>
                            <a:pt x="508436" y="13520"/>
                            <a:pt x="504092" y="0"/>
                          </a:cubicBezTo>
                          <a:cubicBezTo>
                            <a:pt x="563404" y="39563"/>
                            <a:pt x="560780" y="67184"/>
                            <a:pt x="618346" y="114254"/>
                          </a:cubicBezTo>
                          <a:cubicBezTo>
                            <a:pt x="581988" y="147196"/>
                            <a:pt x="539469" y="203983"/>
                            <a:pt x="504092" y="228508"/>
                          </a:cubicBezTo>
                          <a:cubicBezTo>
                            <a:pt x="502386" y="207006"/>
                            <a:pt x="503014" y="180143"/>
                            <a:pt x="504092" y="171381"/>
                          </a:cubicBezTo>
                          <a:cubicBezTo>
                            <a:pt x="350113" y="204057"/>
                            <a:pt x="198333" y="205181"/>
                            <a:pt x="0" y="171381"/>
                          </a:cubicBezTo>
                          <a:cubicBezTo>
                            <a:pt x="-7051" y="142845"/>
                            <a:pt x="-2828" y="112482"/>
                            <a:pt x="0" y="57127"/>
                          </a:cubicBezTo>
                          <a:close/>
                        </a:path>
                        <a:path w="618346" h="228508" stroke="0" extrusionOk="0">
                          <a:moveTo>
                            <a:pt x="0" y="57127"/>
                          </a:moveTo>
                          <a:cubicBezTo>
                            <a:pt x="64835" y="47304"/>
                            <a:pt x="439449" y="44466"/>
                            <a:pt x="504092" y="57127"/>
                          </a:cubicBezTo>
                          <a:cubicBezTo>
                            <a:pt x="501973" y="50241"/>
                            <a:pt x="500313" y="16006"/>
                            <a:pt x="504092" y="0"/>
                          </a:cubicBezTo>
                          <a:cubicBezTo>
                            <a:pt x="546993" y="30855"/>
                            <a:pt x="569583" y="77312"/>
                            <a:pt x="618346" y="114254"/>
                          </a:cubicBezTo>
                          <a:cubicBezTo>
                            <a:pt x="568793" y="151111"/>
                            <a:pt x="544792" y="186342"/>
                            <a:pt x="504092" y="228508"/>
                          </a:cubicBezTo>
                          <a:cubicBezTo>
                            <a:pt x="499160" y="209561"/>
                            <a:pt x="508435" y="195544"/>
                            <a:pt x="504092" y="171381"/>
                          </a:cubicBezTo>
                          <a:cubicBezTo>
                            <a:pt x="377588" y="214098"/>
                            <a:pt x="138905" y="194337"/>
                            <a:pt x="0" y="171381"/>
                          </a:cubicBezTo>
                          <a:cubicBezTo>
                            <a:pt x="-3515" y="136482"/>
                            <a:pt x="-4512" y="83035"/>
                            <a:pt x="0" y="5712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89" name="Right Arrow 88">
              <a:extLst>
                <a:ext uri="{FF2B5EF4-FFF2-40B4-BE49-F238E27FC236}">
                  <a16:creationId xmlns:a16="http://schemas.microsoft.com/office/drawing/2014/main" id="{3E1DE13E-9E89-4E48-9DEC-67445F02D4AF}"/>
                </a:ext>
              </a:extLst>
            </p:cNvPr>
            <p:cNvSpPr/>
            <p:nvPr/>
          </p:nvSpPr>
          <p:spPr>
            <a:xfrm rot="6468011">
              <a:off x="6297637" y="3417472"/>
              <a:ext cx="3353474" cy="311913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61910711">
                    <a:custGeom>
                      <a:avLst/>
                      <a:gdLst>
                        <a:gd name="connsiteX0" fmla="*/ 0 w 3353474"/>
                        <a:gd name="connsiteY0" fmla="*/ 77978 h 311913"/>
                        <a:gd name="connsiteX1" fmla="*/ 3197518 w 3353474"/>
                        <a:gd name="connsiteY1" fmla="*/ 77978 h 311913"/>
                        <a:gd name="connsiteX2" fmla="*/ 3197518 w 3353474"/>
                        <a:gd name="connsiteY2" fmla="*/ 0 h 311913"/>
                        <a:gd name="connsiteX3" fmla="*/ 3353474 w 3353474"/>
                        <a:gd name="connsiteY3" fmla="*/ 155957 h 311913"/>
                        <a:gd name="connsiteX4" fmla="*/ 3197518 w 3353474"/>
                        <a:gd name="connsiteY4" fmla="*/ 311913 h 311913"/>
                        <a:gd name="connsiteX5" fmla="*/ 3197518 w 3353474"/>
                        <a:gd name="connsiteY5" fmla="*/ 233935 h 311913"/>
                        <a:gd name="connsiteX6" fmla="*/ 0 w 3353474"/>
                        <a:gd name="connsiteY6" fmla="*/ 233935 h 311913"/>
                        <a:gd name="connsiteX7" fmla="*/ 0 w 3353474"/>
                        <a:gd name="connsiteY7" fmla="*/ 77978 h 311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353474" h="311913" fill="none" extrusionOk="0">
                          <a:moveTo>
                            <a:pt x="0" y="77978"/>
                          </a:moveTo>
                          <a:cubicBezTo>
                            <a:pt x="1218903" y="100103"/>
                            <a:pt x="2697161" y="99152"/>
                            <a:pt x="3197518" y="77978"/>
                          </a:cubicBezTo>
                          <a:cubicBezTo>
                            <a:pt x="3204352" y="45438"/>
                            <a:pt x="3197655" y="32697"/>
                            <a:pt x="3197518" y="0"/>
                          </a:cubicBezTo>
                          <a:cubicBezTo>
                            <a:pt x="3223269" y="11928"/>
                            <a:pt x="3271480" y="87626"/>
                            <a:pt x="3353474" y="155957"/>
                          </a:cubicBezTo>
                          <a:cubicBezTo>
                            <a:pt x="3308540" y="188222"/>
                            <a:pt x="3253554" y="245144"/>
                            <a:pt x="3197518" y="311913"/>
                          </a:cubicBezTo>
                          <a:cubicBezTo>
                            <a:pt x="3191718" y="293292"/>
                            <a:pt x="3202278" y="264138"/>
                            <a:pt x="3197518" y="233935"/>
                          </a:cubicBezTo>
                          <a:cubicBezTo>
                            <a:pt x="1669045" y="248542"/>
                            <a:pt x="559772" y="79232"/>
                            <a:pt x="0" y="233935"/>
                          </a:cubicBezTo>
                          <a:cubicBezTo>
                            <a:pt x="-6655" y="176562"/>
                            <a:pt x="84" y="98351"/>
                            <a:pt x="0" y="77978"/>
                          </a:cubicBezTo>
                          <a:close/>
                        </a:path>
                        <a:path w="3353474" h="311913" stroke="0" extrusionOk="0">
                          <a:moveTo>
                            <a:pt x="0" y="77978"/>
                          </a:moveTo>
                          <a:cubicBezTo>
                            <a:pt x="433162" y="118325"/>
                            <a:pt x="1810168" y="154196"/>
                            <a:pt x="3197518" y="77978"/>
                          </a:cubicBezTo>
                          <a:cubicBezTo>
                            <a:pt x="3192190" y="65277"/>
                            <a:pt x="3191581" y="17558"/>
                            <a:pt x="3197518" y="0"/>
                          </a:cubicBezTo>
                          <a:cubicBezTo>
                            <a:pt x="3240463" y="36057"/>
                            <a:pt x="3297908" y="74317"/>
                            <a:pt x="3353474" y="155957"/>
                          </a:cubicBezTo>
                          <a:cubicBezTo>
                            <a:pt x="3324916" y="173578"/>
                            <a:pt x="3229109" y="270076"/>
                            <a:pt x="3197518" y="311913"/>
                          </a:cubicBezTo>
                          <a:cubicBezTo>
                            <a:pt x="3193815" y="273121"/>
                            <a:pt x="3195458" y="246114"/>
                            <a:pt x="3197518" y="233935"/>
                          </a:cubicBezTo>
                          <a:cubicBezTo>
                            <a:pt x="2865821" y="124045"/>
                            <a:pt x="1495846" y="369941"/>
                            <a:pt x="0" y="233935"/>
                          </a:cubicBezTo>
                          <a:cubicBezTo>
                            <a:pt x="-11634" y="158133"/>
                            <a:pt x="-490" y="154356"/>
                            <a:pt x="0" y="7797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C86E56E-FCF6-4D94-DB03-894016A7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7354287">
              <a:off x="7093093" y="3513325"/>
              <a:ext cx="1226055" cy="2097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86251D-842C-EAA8-1373-DFAEEF74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9523" y="678094"/>
              <a:ext cx="419100" cy="2921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35B23A-F1E2-C8AE-3126-C643E12AF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94488" y="762130"/>
              <a:ext cx="571500" cy="292100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8002793-E975-013D-B3A8-58038DE8B25A}"/>
              </a:ext>
            </a:extLst>
          </p:cNvPr>
          <p:cNvSpPr txBox="1"/>
          <p:nvPr/>
        </p:nvSpPr>
        <p:spPr>
          <a:xfrm>
            <a:off x="9726450" y="1110190"/>
            <a:ext cx="2244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Green’s function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42009F-CFF9-69E1-3E15-95095703768A}"/>
              </a:ext>
            </a:extLst>
          </p:cNvPr>
          <p:cNvSpPr txBox="1"/>
          <p:nvPr/>
        </p:nvSpPr>
        <p:spPr>
          <a:xfrm>
            <a:off x="9774596" y="3320307"/>
            <a:ext cx="2147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Vertex Function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6FBB34-8952-9C1F-4391-B2F792655CAC}"/>
              </a:ext>
            </a:extLst>
          </p:cNvPr>
          <p:cNvSpPr txBox="1"/>
          <p:nvPr/>
        </p:nvSpPr>
        <p:spPr>
          <a:xfrm>
            <a:off x="6587471" y="5194935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Polarizability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551E4A-7CD1-0064-3F88-B25CF48673E8}"/>
              </a:ext>
            </a:extLst>
          </p:cNvPr>
          <p:cNvSpPr txBox="1"/>
          <p:nvPr/>
        </p:nvSpPr>
        <p:spPr>
          <a:xfrm>
            <a:off x="3413307" y="3042497"/>
            <a:ext cx="1413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Screened </a:t>
            </a:r>
          </a:p>
          <a:p>
            <a:pPr algn="ctr"/>
            <a:r>
              <a:rPr lang="en-US" sz="2400" dirty="0"/>
              <a:t>Coulomb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85873D-EB41-3F7B-EE5D-B6930F04FEE8}"/>
              </a:ext>
            </a:extLst>
          </p:cNvPr>
          <p:cNvSpPr txBox="1"/>
          <p:nvPr/>
        </p:nvSpPr>
        <p:spPr>
          <a:xfrm>
            <a:off x="3323214" y="1144336"/>
            <a:ext cx="158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Self-energy</a:t>
            </a:r>
          </a:p>
        </p:txBody>
      </p:sp>
    </p:spTree>
    <p:extLst>
      <p:ext uri="{BB962C8B-B14F-4D97-AF65-F5344CB8AC3E}">
        <p14:creationId xmlns:p14="http://schemas.microsoft.com/office/powerpoint/2010/main" val="44584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8F459-EE54-1800-6563-068470C7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GW calculations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2DFF-E9A2-FEA3-CD4D-27339B5A5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Green’s functions is built from Kohn-Sham eigenstates and eigenvalues.</a:t>
            </a:r>
          </a:p>
          <a:p>
            <a:r>
              <a:rPr lang="en-US" dirty="0"/>
              <a:t>The screened Coulomb interaction is obtained using either</a:t>
            </a:r>
          </a:p>
          <a:p>
            <a:pPr lvl="1"/>
            <a:r>
              <a:rPr lang="en-US" dirty="0"/>
              <a:t>The independent-particle polarizability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interacting polarizability (neglecting exchange-correlation kernel)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9BDC4-24BC-78F4-A67A-26C3891E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19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54F29-AFD9-CE3F-D95D-E0192970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461" y="2312307"/>
            <a:ext cx="3454400" cy="31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04717-CD5C-161F-E917-BF76B353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461" y="2720083"/>
            <a:ext cx="50292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FB3EF-64DB-CEFB-8576-84F39212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461" y="3496159"/>
            <a:ext cx="42545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C38E0B-5192-4FF2-6876-840E6A071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461" y="4954814"/>
            <a:ext cx="2387600" cy="73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77EE1-6625-1206-EE63-20A67046E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461" y="5767619"/>
            <a:ext cx="6197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71AFE2-A840-61E1-DBAF-995C9F31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do we study electronic excitations?</a:t>
            </a:r>
          </a:p>
        </p:txBody>
      </p:sp>
      <p:pic>
        <p:nvPicPr>
          <p:cNvPr id="437" name="Content Placeholder 43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01F4B1-6145-B059-2B0A-124363C81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326" y="1465545"/>
            <a:ext cx="8948828" cy="3858017"/>
          </a:xfrm>
        </p:spPr>
      </p:pic>
    </p:spTree>
    <p:extLst>
      <p:ext uri="{BB962C8B-B14F-4D97-AF65-F5344CB8AC3E}">
        <p14:creationId xmlns:p14="http://schemas.microsoft.com/office/powerpoint/2010/main" val="2343511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425F-1317-D5D7-95BC-A23BB48AB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GW calculations in practice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GW </a:t>
            </a:r>
            <a:r>
              <a:rPr lang="en-US" dirty="0" err="1"/>
              <a:t>flavours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6F6C-CFC5-ADA2-91A2-C71335AE6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Perturbative GW, one-shot GW, G</a:t>
            </a:r>
            <a:r>
              <a:rPr lang="en-US" baseline="-25000" dirty="0"/>
              <a:t>0</a:t>
            </a:r>
            <a:r>
              <a:rPr lang="en-US" dirty="0"/>
              <a:t>W</a:t>
            </a:r>
            <a:r>
              <a:rPr lang="en-US" baseline="-25000" dirty="0"/>
              <a:t>0</a:t>
            </a:r>
          </a:p>
          <a:p>
            <a:pPr lvl="1"/>
            <a:r>
              <a:rPr lang="en-US" dirty="0"/>
              <a:t>One loop through Hedin’s pentagon</a:t>
            </a:r>
          </a:p>
          <a:p>
            <a:pPr lvl="1"/>
            <a:r>
              <a:rPr lang="en-US" dirty="0"/>
              <a:t>Output: quasiparticle energies</a:t>
            </a:r>
          </a:p>
          <a:p>
            <a:r>
              <a:rPr lang="en-US" dirty="0" err="1"/>
              <a:t>evGW</a:t>
            </a:r>
            <a:r>
              <a:rPr lang="en-US" dirty="0"/>
              <a:t> or eigenvalue-only (partially) self-consistent GW</a:t>
            </a:r>
          </a:p>
          <a:p>
            <a:pPr lvl="1"/>
            <a:r>
              <a:rPr lang="en-US" dirty="0"/>
              <a:t>Several loops through Hedin’s pentagon</a:t>
            </a:r>
          </a:p>
          <a:p>
            <a:pPr lvl="1"/>
            <a:r>
              <a:rPr lang="en-US" dirty="0"/>
              <a:t>Lehman amplitudes are kept frozen</a:t>
            </a:r>
          </a:p>
          <a:p>
            <a:pPr lvl="1"/>
            <a:r>
              <a:rPr lang="en-US" dirty="0"/>
              <a:t>Output: quasiparticle energies</a:t>
            </a:r>
          </a:p>
          <a:p>
            <a:r>
              <a:rPr lang="en-US" dirty="0" err="1"/>
              <a:t>qsGW</a:t>
            </a:r>
            <a:r>
              <a:rPr lang="en-US" dirty="0"/>
              <a:t> or quasiparticle (partially) self-consistent GW</a:t>
            </a:r>
          </a:p>
          <a:p>
            <a:pPr lvl="1"/>
            <a:r>
              <a:rPr lang="en-US" dirty="0"/>
              <a:t>Several loops through Hedin’s pentagon</a:t>
            </a:r>
          </a:p>
          <a:p>
            <a:pPr lvl="1"/>
            <a:r>
              <a:rPr lang="en-US" dirty="0"/>
              <a:t>Lehman amplitudes are updated using a Hermitian self-energy</a:t>
            </a:r>
          </a:p>
          <a:p>
            <a:pPr lvl="1"/>
            <a:r>
              <a:rPr lang="en-US" dirty="0"/>
              <a:t>Output: quasiparticle energies and amplitudes</a:t>
            </a:r>
          </a:p>
          <a:p>
            <a:r>
              <a:rPr lang="en-US" dirty="0" err="1"/>
              <a:t>scGW</a:t>
            </a:r>
            <a:r>
              <a:rPr lang="en-US" dirty="0"/>
              <a:t> or (fully) self-consistent GW</a:t>
            </a:r>
          </a:p>
          <a:p>
            <a:pPr lvl="1"/>
            <a:r>
              <a:rPr lang="en-US" dirty="0"/>
              <a:t>Several loops through </a:t>
            </a:r>
            <a:r>
              <a:rPr lang="en-US" dirty="0" err="1"/>
              <a:t>Heding’s</a:t>
            </a:r>
            <a:r>
              <a:rPr lang="en-US" dirty="0"/>
              <a:t> pentagon</a:t>
            </a:r>
          </a:p>
          <a:p>
            <a:pPr lvl="1"/>
            <a:r>
              <a:rPr lang="en-US" dirty="0"/>
              <a:t>Lehman amplitudes are updated using the non-Hermitian self-energy</a:t>
            </a:r>
          </a:p>
          <a:p>
            <a:pPr lvl="1"/>
            <a:r>
              <a:rPr lang="en-US" dirty="0"/>
              <a:t>Output: quasiparticle energies and amplitudes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54B6E-379D-1F24-57D6-CED81219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8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387C16-472A-654E-8BD3-7B914C8D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GW calculations in practice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One-shot G</a:t>
            </a:r>
            <a:r>
              <a:rPr lang="en-US" baseline="-25000" dirty="0"/>
              <a:t>0</a:t>
            </a:r>
            <a:r>
              <a:rPr lang="en-US" dirty="0"/>
              <a:t>W</a:t>
            </a:r>
            <a:r>
              <a:rPr lang="en-US" baseline="-25000" dirty="0"/>
              <a:t>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D816E-376A-A547-898B-658F98DC7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24D03-CC5B-314C-A743-9523E851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463" y="678094"/>
            <a:ext cx="3685990" cy="523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AA9B9F-9368-904C-9561-DF66B258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99" y="1546334"/>
            <a:ext cx="8796101" cy="565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4789CF-3BFF-6F44-9E75-E781107A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86" y="3967246"/>
            <a:ext cx="4617944" cy="335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8A7C3-4D65-1C46-B871-29EA2FCA6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21" y="2634724"/>
            <a:ext cx="6125855" cy="5654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18677B-5C33-568B-4EE0-A5AF7DBC2E78}"/>
              </a:ext>
            </a:extLst>
          </p:cNvPr>
          <p:cNvSpPr txBox="1"/>
          <p:nvPr/>
        </p:nvSpPr>
        <p:spPr>
          <a:xfrm>
            <a:off x="3741775" y="5069394"/>
            <a:ext cx="778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Quasiparticle energies are updated</a:t>
            </a:r>
          </a:p>
          <a:p>
            <a:pPr algn="ctr"/>
            <a:r>
              <a:rPr lang="en-US" sz="2400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/>
                </a:solidFill>
              </a:rPr>
              <a:t>Lehman amplitudes </a:t>
            </a:r>
            <a:r>
              <a:rPr lang="en-US" sz="2400" dirty="0"/>
              <a:t>are kept </a:t>
            </a:r>
            <a:r>
              <a:rPr lang="en-US" sz="2400" b="1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/>
                </a:solidFill>
              </a:rPr>
              <a:t>frozen</a:t>
            </a:r>
          </a:p>
        </p:txBody>
      </p:sp>
    </p:spTree>
    <p:extLst>
      <p:ext uri="{BB962C8B-B14F-4D97-AF65-F5344CB8AC3E}">
        <p14:creationId xmlns:p14="http://schemas.microsoft.com/office/powerpoint/2010/main" val="2055535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0063-C830-4D25-10D2-264EB619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with basis set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A4F3-A161-178D-325C-5728CB93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Convergence with respect to the number of occupied levels can be slow: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Chemical shifts converge rather fast (removal energies)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B821B-C136-9D8C-16CD-21BC120B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C9DF4-1495-A8F3-C1A2-D825B852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669" y="1110939"/>
            <a:ext cx="3936075" cy="1946989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C2F8641-F79C-DDAD-AB5D-1C91D2D68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17" y="3800072"/>
            <a:ext cx="4415655" cy="295190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AC8CD6-FDB9-5F6B-B334-444CFB1D7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99"/>
          <a:stretch/>
        </p:blipFill>
        <p:spPr bwMode="auto">
          <a:xfrm>
            <a:off x="8076152" y="1110939"/>
            <a:ext cx="3430388" cy="206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99A92-EDAC-E5B1-EE87-505EF052AC4F}"/>
              </a:ext>
            </a:extLst>
          </p:cNvPr>
          <p:cNvSpPr txBox="1"/>
          <p:nvPr/>
        </p:nvSpPr>
        <p:spPr>
          <a:xfrm>
            <a:off x="9791346" y="5091357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JCTC</a:t>
            </a:r>
            <a:r>
              <a:rPr lang="en-US" dirty="0"/>
              <a:t> </a:t>
            </a:r>
            <a:r>
              <a:rPr lang="en-US" b="1" dirty="0"/>
              <a:t>18</a:t>
            </a:r>
            <a:r>
              <a:rPr lang="en-US" dirty="0"/>
              <a:t>, 4919 (2022)</a:t>
            </a:r>
          </a:p>
        </p:txBody>
      </p:sp>
    </p:spTree>
    <p:extLst>
      <p:ext uri="{BB962C8B-B14F-4D97-AF65-F5344CB8AC3E}">
        <p14:creationId xmlns:p14="http://schemas.microsoft.com/office/powerpoint/2010/main" val="203623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A98C-7F2C-7DED-D4B1-E87254B8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Starting-point-dependence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4A249-DABE-D77F-3790-45F0284F2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G0W0 has a strong starting-point dependence since G0 and W0 are built from Kohn-Sham inputs</a:t>
            </a:r>
          </a:p>
          <a:p>
            <a:r>
              <a:rPr lang="en-US" dirty="0"/>
              <a:t>Partially self-consistent schemes alleviate the issue but does not solve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7786E-9911-0C19-17D4-B7767869C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E20A7E-4906-AEEC-8DF5-FAD7D28C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817" y="2364847"/>
            <a:ext cx="3399733" cy="241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>
            <a:extLst>
              <a:ext uri="{FF2B5EF4-FFF2-40B4-BE49-F238E27FC236}">
                <a16:creationId xmlns:a16="http://schemas.microsoft.com/office/drawing/2014/main" id="{01A97B8C-708B-136E-D86D-B659006081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30768" y="1193035"/>
            <a:ext cx="2517648" cy="25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4F55E-C6C0-C43A-C7D0-49CC8E95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51" y="2451859"/>
            <a:ext cx="5215036" cy="2618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540E4D-92CA-E510-03F7-15151F194AD2}"/>
              </a:ext>
            </a:extLst>
          </p:cNvPr>
          <p:cNvSpPr txBox="1"/>
          <p:nvPr/>
        </p:nvSpPr>
        <p:spPr>
          <a:xfrm>
            <a:off x="3655171" y="5070600"/>
            <a:ext cx="29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Front. Chem. </a:t>
            </a:r>
            <a:r>
              <a:rPr lang="en-US" b="1" dirty="0"/>
              <a:t>7</a:t>
            </a:r>
            <a:r>
              <a:rPr lang="en-US" dirty="0"/>
              <a:t>, 00377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42346A-2260-1B80-741C-89279D91EF5C}"/>
              </a:ext>
            </a:extLst>
          </p:cNvPr>
          <p:cNvSpPr txBox="1"/>
          <p:nvPr/>
        </p:nvSpPr>
        <p:spPr>
          <a:xfrm>
            <a:off x="8729472" y="5227739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JCTC</a:t>
            </a:r>
            <a:r>
              <a:rPr lang="en-US" dirty="0"/>
              <a:t> </a:t>
            </a:r>
            <a:r>
              <a:rPr lang="en-US" b="1" dirty="0"/>
              <a:t>12</a:t>
            </a:r>
            <a:r>
              <a:rPr lang="en-US" dirty="0"/>
              <a:t>, 2834 (2016)</a:t>
            </a:r>
          </a:p>
        </p:txBody>
      </p:sp>
    </p:spTree>
    <p:extLst>
      <p:ext uri="{BB962C8B-B14F-4D97-AF65-F5344CB8AC3E}">
        <p14:creationId xmlns:p14="http://schemas.microsoft.com/office/powerpoint/2010/main" val="821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2D1F2-5C8E-7723-4817-EAE5D48E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8DF9F-5A5D-0F56-9044-DF95EAC6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427094-FAD6-0E62-28BD-0E91F63E5261}"/>
              </a:ext>
            </a:extLst>
          </p:cNvPr>
          <p:cNvGrpSpPr/>
          <p:nvPr/>
        </p:nvGrpSpPr>
        <p:grpSpPr>
          <a:xfrm>
            <a:off x="5210037" y="243599"/>
            <a:ext cx="5174102" cy="4102797"/>
            <a:chOff x="5210037" y="331281"/>
            <a:chExt cx="5174102" cy="41027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4FB0B4-904B-521F-65F5-21772A403222}"/>
                </a:ext>
              </a:extLst>
            </p:cNvPr>
            <p:cNvGrpSpPr/>
            <p:nvPr/>
          </p:nvGrpSpPr>
          <p:grpSpPr>
            <a:xfrm>
              <a:off x="5210037" y="331281"/>
              <a:ext cx="5174102" cy="4102797"/>
              <a:chOff x="3030508" y="256082"/>
              <a:chExt cx="5174102" cy="410279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6C53600-EEDF-B69C-A084-AF416CB564D6}"/>
                  </a:ext>
                </a:extLst>
              </p:cNvPr>
              <p:cNvCxnSpPr/>
              <p:nvPr/>
            </p:nvCxnSpPr>
            <p:spPr>
              <a:xfrm>
                <a:off x="4130517" y="2445257"/>
                <a:ext cx="353594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3C600D4-96A6-F34D-D4FE-A21B3742D7B6}"/>
                  </a:ext>
                </a:extLst>
              </p:cNvPr>
              <p:cNvCxnSpPr/>
              <p:nvPr/>
            </p:nvCxnSpPr>
            <p:spPr>
              <a:xfrm>
                <a:off x="4130517" y="3990553"/>
                <a:ext cx="353594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F37327-688D-FDFE-B1F7-F82ECF65B7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3729" y="256082"/>
                <a:ext cx="0" cy="410279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686165-88D8-AC71-B755-07CAD8F669A4}"/>
                  </a:ext>
                </a:extLst>
              </p:cNvPr>
              <p:cNvSpPr txBox="1"/>
              <p:nvPr/>
            </p:nvSpPr>
            <p:spPr>
              <a:xfrm rot="16200000">
                <a:off x="2788389" y="2085774"/>
                <a:ext cx="872101" cy="38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1DE5C4F-D1A4-D0B4-ECF0-8FD292DDA4D7}"/>
                  </a:ext>
                </a:extLst>
              </p:cNvPr>
              <p:cNvCxnSpPr/>
              <p:nvPr/>
            </p:nvCxnSpPr>
            <p:spPr>
              <a:xfrm>
                <a:off x="4130517" y="3990553"/>
                <a:ext cx="459532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015FA3E-F143-0D1E-3156-06BFFB6AC5A1}"/>
                  </a:ext>
                </a:extLst>
              </p:cNvPr>
              <p:cNvCxnSpPr/>
              <p:nvPr/>
            </p:nvCxnSpPr>
            <p:spPr>
              <a:xfrm>
                <a:off x="4130517" y="2445257"/>
                <a:ext cx="459532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00655E4-0B5E-1C6C-69B2-411CD6D8CC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7903" y="592837"/>
                <a:ext cx="1550482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B0E1AD9-69C2-2E28-C15E-B415AA02DF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1156" y="1457789"/>
                <a:ext cx="191530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B6A76EB-A9CB-544F-851F-22868DCD0BCB}"/>
                  </a:ext>
                </a:extLst>
              </p:cNvPr>
              <p:cNvCxnSpPr/>
              <p:nvPr/>
            </p:nvCxnSpPr>
            <p:spPr>
              <a:xfrm flipV="1">
                <a:off x="5382829" y="608622"/>
                <a:ext cx="0" cy="3397715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7FFF463-DB2B-F5DF-3151-F773B8800B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465" y="1469778"/>
                <a:ext cx="0" cy="2520775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3B45A49-90A2-EF80-7EE1-1F9181A0AA10}"/>
                  </a:ext>
                </a:extLst>
              </p:cNvPr>
              <p:cNvCxnSpPr/>
              <p:nvPr/>
            </p:nvCxnSpPr>
            <p:spPr>
              <a:xfrm>
                <a:off x="5898487" y="592837"/>
                <a:ext cx="0" cy="86495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FBF4900-E3BF-27D4-5D68-1D39AF35F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22684" y="1469778"/>
                <a:ext cx="0" cy="975479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2384768-C1B5-3C8D-EBC2-CCE93EFE5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2279" y="920677"/>
                <a:ext cx="349065" cy="2705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211D1DA-70BB-377F-4029-9D4A92D84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6233" y="911950"/>
                <a:ext cx="445057" cy="287979"/>
              </a:xfrm>
              <a:prstGeom prst="rect">
                <a:avLst/>
              </a:prstGeom>
            </p:spPr>
          </p:pic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51FE9DB-3641-8D9E-31EE-08F1F48AB7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72560" y="2445257"/>
                <a:ext cx="0" cy="1533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1A432A7-A3C6-89EB-D4BC-099BCC289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3969" y="2952991"/>
                <a:ext cx="597509" cy="34143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0264FAF-00B4-9A53-4C61-611FF18FE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5045" y="2981339"/>
                <a:ext cx="480141" cy="320094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A46BA60-4E82-B70B-5A61-BC5E3C446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1696" y="1791806"/>
                <a:ext cx="842914" cy="23473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B16B94-FA89-785E-6C37-6B20B3B3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7471" y="3829545"/>
              <a:ext cx="444500" cy="368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E2AB41-DBC9-0553-4B7D-A79AD72D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1120" y="2336306"/>
              <a:ext cx="444500" cy="368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316B98-581B-3CF8-9E97-FBF991D2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9918" y="538028"/>
              <a:ext cx="749300" cy="368300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2FD853-1FE2-9605-006C-796D704A98B6}"/>
              </a:ext>
            </a:extLst>
          </p:cNvPr>
          <p:cNvCxnSpPr>
            <a:cxnSpLocks/>
          </p:cNvCxnSpPr>
          <p:nvPr/>
        </p:nvCxnSpPr>
        <p:spPr>
          <a:xfrm flipV="1">
            <a:off x="8477914" y="1779323"/>
            <a:ext cx="0" cy="218433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DEA8775-892F-B5E9-6361-AC5A60D86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9768" y="1764417"/>
            <a:ext cx="473356" cy="1707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7B8C72-5A63-EED1-A938-3D8D713997B3}"/>
              </a:ext>
            </a:extLst>
          </p:cNvPr>
          <p:cNvSpPr txBox="1"/>
          <p:nvPr/>
        </p:nvSpPr>
        <p:spPr>
          <a:xfrm>
            <a:off x="4258557" y="4708152"/>
            <a:ext cx="6888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GW method gives approximate </a:t>
            </a:r>
            <a:r>
              <a:rPr lang="en-US" sz="24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/>
                </a:solidFill>
              </a:rPr>
              <a:t>fundamental</a:t>
            </a:r>
            <a:r>
              <a:rPr lang="en-US" sz="2400" dirty="0"/>
              <a:t> gaps</a:t>
            </a:r>
          </a:p>
          <a:p>
            <a:pPr algn="ctr"/>
            <a:r>
              <a:rPr lang="en-US" sz="2400" dirty="0"/>
              <a:t>It misses </a:t>
            </a:r>
            <a:r>
              <a:rPr lang="en-US" sz="2400" dirty="0">
                <a:ln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bg2"/>
                </a:solidFill>
              </a:rPr>
              <a:t>excitonic</a:t>
            </a:r>
            <a:r>
              <a:rPr lang="en-US" sz="2400" dirty="0"/>
              <a:t> binding effects</a:t>
            </a:r>
          </a:p>
        </p:txBody>
      </p:sp>
    </p:spTree>
    <p:extLst>
      <p:ext uri="{BB962C8B-B14F-4D97-AF65-F5344CB8AC3E}">
        <p14:creationId xmlns:p14="http://schemas.microsoft.com/office/powerpoint/2010/main" val="1344582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8DCC1B-74A0-6C48-9EB9-6FB1EBF9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GW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80C94-3160-BA49-9649-0BBD4784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047CEC-1508-F54B-9033-B6593D9C960F}"/>
              </a:ext>
            </a:extLst>
          </p:cNvPr>
          <p:cNvCxnSpPr>
            <a:cxnSpLocks/>
          </p:cNvCxnSpPr>
          <p:nvPr/>
        </p:nvCxnSpPr>
        <p:spPr>
          <a:xfrm flipV="1">
            <a:off x="7493324" y="2604961"/>
            <a:ext cx="0" cy="3048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92A9E067-80E1-774B-A367-0AED699AD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2753" y="1282475"/>
            <a:ext cx="2253273" cy="75765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5E2D86-8887-EF4C-AB49-9D2E7C41C9FE}"/>
              </a:ext>
            </a:extLst>
          </p:cNvPr>
          <p:cNvSpPr/>
          <p:nvPr/>
        </p:nvSpPr>
        <p:spPr>
          <a:xfrm>
            <a:off x="6168785" y="2107453"/>
            <a:ext cx="2492409" cy="515165"/>
          </a:xfrm>
          <a:custGeom>
            <a:avLst/>
            <a:gdLst>
              <a:gd name="connsiteX0" fmla="*/ 0 w 2492409"/>
              <a:gd name="connsiteY0" fmla="*/ 0 h 515165"/>
              <a:gd name="connsiteX1" fmla="*/ 473558 w 2492409"/>
              <a:gd name="connsiteY1" fmla="*/ 0 h 515165"/>
              <a:gd name="connsiteX2" fmla="*/ 947115 w 2492409"/>
              <a:gd name="connsiteY2" fmla="*/ 0 h 515165"/>
              <a:gd name="connsiteX3" fmla="*/ 1445597 w 2492409"/>
              <a:gd name="connsiteY3" fmla="*/ 0 h 515165"/>
              <a:gd name="connsiteX4" fmla="*/ 1993927 w 2492409"/>
              <a:gd name="connsiteY4" fmla="*/ 0 h 515165"/>
              <a:gd name="connsiteX5" fmla="*/ 2492409 w 2492409"/>
              <a:gd name="connsiteY5" fmla="*/ 0 h 515165"/>
              <a:gd name="connsiteX6" fmla="*/ 2492409 w 2492409"/>
              <a:gd name="connsiteY6" fmla="*/ 515165 h 515165"/>
              <a:gd name="connsiteX7" fmla="*/ 2018851 w 2492409"/>
              <a:gd name="connsiteY7" fmla="*/ 515165 h 515165"/>
              <a:gd name="connsiteX8" fmla="*/ 1595142 w 2492409"/>
              <a:gd name="connsiteY8" fmla="*/ 515165 h 515165"/>
              <a:gd name="connsiteX9" fmla="*/ 1121584 w 2492409"/>
              <a:gd name="connsiteY9" fmla="*/ 515165 h 515165"/>
              <a:gd name="connsiteX10" fmla="*/ 573254 w 2492409"/>
              <a:gd name="connsiteY10" fmla="*/ 515165 h 515165"/>
              <a:gd name="connsiteX11" fmla="*/ 0 w 2492409"/>
              <a:gd name="connsiteY11" fmla="*/ 515165 h 515165"/>
              <a:gd name="connsiteX12" fmla="*/ 0 w 2492409"/>
              <a:gd name="connsiteY12" fmla="*/ 0 h 51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92409" h="515165" fill="none" extrusionOk="0">
                <a:moveTo>
                  <a:pt x="0" y="0"/>
                </a:moveTo>
                <a:cubicBezTo>
                  <a:pt x="149313" y="-55224"/>
                  <a:pt x="277425" y="43295"/>
                  <a:pt x="473558" y="0"/>
                </a:cubicBezTo>
                <a:cubicBezTo>
                  <a:pt x="669691" y="-43295"/>
                  <a:pt x="750813" y="14328"/>
                  <a:pt x="947115" y="0"/>
                </a:cubicBezTo>
                <a:cubicBezTo>
                  <a:pt x="1143417" y="-14328"/>
                  <a:pt x="1219238" y="57806"/>
                  <a:pt x="1445597" y="0"/>
                </a:cubicBezTo>
                <a:cubicBezTo>
                  <a:pt x="1671956" y="-57806"/>
                  <a:pt x="1825112" y="8855"/>
                  <a:pt x="1993927" y="0"/>
                </a:cubicBezTo>
                <a:cubicBezTo>
                  <a:pt x="2162742" y="-8855"/>
                  <a:pt x="2340224" y="26893"/>
                  <a:pt x="2492409" y="0"/>
                </a:cubicBezTo>
                <a:cubicBezTo>
                  <a:pt x="2524323" y="176830"/>
                  <a:pt x="2471792" y="383784"/>
                  <a:pt x="2492409" y="515165"/>
                </a:cubicBezTo>
                <a:cubicBezTo>
                  <a:pt x="2260736" y="527851"/>
                  <a:pt x="2158340" y="468127"/>
                  <a:pt x="2018851" y="515165"/>
                </a:cubicBezTo>
                <a:cubicBezTo>
                  <a:pt x="1879362" y="562203"/>
                  <a:pt x="1682689" y="468843"/>
                  <a:pt x="1595142" y="515165"/>
                </a:cubicBezTo>
                <a:cubicBezTo>
                  <a:pt x="1507595" y="561487"/>
                  <a:pt x="1234545" y="460132"/>
                  <a:pt x="1121584" y="515165"/>
                </a:cubicBezTo>
                <a:cubicBezTo>
                  <a:pt x="1008623" y="570198"/>
                  <a:pt x="702590" y="480327"/>
                  <a:pt x="573254" y="515165"/>
                </a:cubicBezTo>
                <a:cubicBezTo>
                  <a:pt x="443918" y="550003"/>
                  <a:pt x="267014" y="493764"/>
                  <a:pt x="0" y="515165"/>
                </a:cubicBezTo>
                <a:cubicBezTo>
                  <a:pt x="-25011" y="346504"/>
                  <a:pt x="3873" y="230141"/>
                  <a:pt x="0" y="0"/>
                </a:cubicBezTo>
                <a:close/>
              </a:path>
              <a:path w="2492409" h="515165" stroke="0" extrusionOk="0">
                <a:moveTo>
                  <a:pt x="0" y="0"/>
                </a:moveTo>
                <a:cubicBezTo>
                  <a:pt x="180556" y="-42743"/>
                  <a:pt x="307270" y="53457"/>
                  <a:pt x="498482" y="0"/>
                </a:cubicBezTo>
                <a:cubicBezTo>
                  <a:pt x="689694" y="-53457"/>
                  <a:pt x="748994" y="32010"/>
                  <a:pt x="972040" y="0"/>
                </a:cubicBezTo>
                <a:cubicBezTo>
                  <a:pt x="1195086" y="-32010"/>
                  <a:pt x="1304219" y="48175"/>
                  <a:pt x="1445597" y="0"/>
                </a:cubicBezTo>
                <a:cubicBezTo>
                  <a:pt x="1586975" y="-48175"/>
                  <a:pt x="1716736" y="6009"/>
                  <a:pt x="1894231" y="0"/>
                </a:cubicBezTo>
                <a:cubicBezTo>
                  <a:pt x="2071726" y="-6009"/>
                  <a:pt x="2348230" y="36073"/>
                  <a:pt x="2492409" y="0"/>
                </a:cubicBezTo>
                <a:cubicBezTo>
                  <a:pt x="2503260" y="107532"/>
                  <a:pt x="2436792" y="300693"/>
                  <a:pt x="2492409" y="515165"/>
                </a:cubicBezTo>
                <a:cubicBezTo>
                  <a:pt x="2237446" y="520628"/>
                  <a:pt x="2168446" y="492543"/>
                  <a:pt x="1969003" y="515165"/>
                </a:cubicBezTo>
                <a:cubicBezTo>
                  <a:pt x="1769560" y="537787"/>
                  <a:pt x="1720860" y="474893"/>
                  <a:pt x="1495445" y="515165"/>
                </a:cubicBezTo>
                <a:cubicBezTo>
                  <a:pt x="1270030" y="555437"/>
                  <a:pt x="1220877" y="484457"/>
                  <a:pt x="1021888" y="515165"/>
                </a:cubicBezTo>
                <a:cubicBezTo>
                  <a:pt x="822899" y="545873"/>
                  <a:pt x="659895" y="479821"/>
                  <a:pt x="548330" y="515165"/>
                </a:cubicBezTo>
                <a:cubicBezTo>
                  <a:pt x="436765" y="550509"/>
                  <a:pt x="240722" y="472318"/>
                  <a:pt x="0" y="515165"/>
                </a:cubicBezTo>
                <a:cubicBezTo>
                  <a:pt x="-18759" y="278750"/>
                  <a:pt x="48972" y="112427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extLst>
              <a:ext uri="{C807C97D-BFC1-408E-A445-0C87EB9F89A2}">
                <ask:lineSketchStyleProps xmlns:ask="http://schemas.microsoft.com/office/drawing/2018/sketchyshapes" sd="2600358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Variational Fitting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EFD90-146C-1742-BE32-513D75096D5A}"/>
              </a:ext>
            </a:extLst>
          </p:cNvPr>
          <p:cNvSpPr/>
          <p:nvPr/>
        </p:nvSpPr>
        <p:spPr>
          <a:xfrm>
            <a:off x="4281540" y="724328"/>
            <a:ext cx="1246204" cy="515165"/>
          </a:xfrm>
          <a:custGeom>
            <a:avLst/>
            <a:gdLst>
              <a:gd name="connsiteX0" fmla="*/ 0 w 1246204"/>
              <a:gd name="connsiteY0" fmla="*/ 0 h 515165"/>
              <a:gd name="connsiteX1" fmla="*/ 427863 w 1246204"/>
              <a:gd name="connsiteY1" fmla="*/ 0 h 515165"/>
              <a:gd name="connsiteX2" fmla="*/ 843265 w 1246204"/>
              <a:gd name="connsiteY2" fmla="*/ 0 h 515165"/>
              <a:gd name="connsiteX3" fmla="*/ 1246204 w 1246204"/>
              <a:gd name="connsiteY3" fmla="*/ 0 h 515165"/>
              <a:gd name="connsiteX4" fmla="*/ 1246204 w 1246204"/>
              <a:gd name="connsiteY4" fmla="*/ 515165 h 515165"/>
              <a:gd name="connsiteX5" fmla="*/ 805879 w 1246204"/>
              <a:gd name="connsiteY5" fmla="*/ 515165 h 515165"/>
              <a:gd name="connsiteX6" fmla="*/ 415401 w 1246204"/>
              <a:gd name="connsiteY6" fmla="*/ 515165 h 515165"/>
              <a:gd name="connsiteX7" fmla="*/ 0 w 1246204"/>
              <a:gd name="connsiteY7" fmla="*/ 515165 h 515165"/>
              <a:gd name="connsiteX8" fmla="*/ 0 w 1246204"/>
              <a:gd name="connsiteY8" fmla="*/ 0 h 51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6204" h="515165" fill="none" extrusionOk="0">
                <a:moveTo>
                  <a:pt x="0" y="0"/>
                </a:moveTo>
                <a:cubicBezTo>
                  <a:pt x="165928" y="-44757"/>
                  <a:pt x="321422" y="19242"/>
                  <a:pt x="427863" y="0"/>
                </a:cubicBezTo>
                <a:cubicBezTo>
                  <a:pt x="534304" y="-19242"/>
                  <a:pt x="758573" y="47486"/>
                  <a:pt x="843265" y="0"/>
                </a:cubicBezTo>
                <a:cubicBezTo>
                  <a:pt x="927957" y="-47486"/>
                  <a:pt x="1134884" y="17841"/>
                  <a:pt x="1246204" y="0"/>
                </a:cubicBezTo>
                <a:cubicBezTo>
                  <a:pt x="1260706" y="145852"/>
                  <a:pt x="1190809" y="376960"/>
                  <a:pt x="1246204" y="515165"/>
                </a:cubicBezTo>
                <a:cubicBezTo>
                  <a:pt x="1147078" y="554353"/>
                  <a:pt x="909081" y="493751"/>
                  <a:pt x="805879" y="515165"/>
                </a:cubicBezTo>
                <a:cubicBezTo>
                  <a:pt x="702677" y="536579"/>
                  <a:pt x="496766" y="495320"/>
                  <a:pt x="415401" y="515165"/>
                </a:cubicBezTo>
                <a:cubicBezTo>
                  <a:pt x="334036" y="535010"/>
                  <a:pt x="101819" y="489777"/>
                  <a:pt x="0" y="515165"/>
                </a:cubicBezTo>
                <a:cubicBezTo>
                  <a:pt x="-49043" y="317991"/>
                  <a:pt x="29906" y="183786"/>
                  <a:pt x="0" y="0"/>
                </a:cubicBezTo>
                <a:close/>
              </a:path>
              <a:path w="1246204" h="515165" stroke="0" extrusionOk="0">
                <a:moveTo>
                  <a:pt x="0" y="0"/>
                </a:moveTo>
                <a:cubicBezTo>
                  <a:pt x="139933" y="-29365"/>
                  <a:pt x="216371" y="37549"/>
                  <a:pt x="415401" y="0"/>
                </a:cubicBezTo>
                <a:cubicBezTo>
                  <a:pt x="614431" y="-37549"/>
                  <a:pt x="626001" y="22817"/>
                  <a:pt x="818341" y="0"/>
                </a:cubicBezTo>
                <a:cubicBezTo>
                  <a:pt x="1010681" y="-22817"/>
                  <a:pt x="1133378" y="8222"/>
                  <a:pt x="1246204" y="0"/>
                </a:cubicBezTo>
                <a:cubicBezTo>
                  <a:pt x="1257501" y="197798"/>
                  <a:pt x="1186771" y="328147"/>
                  <a:pt x="1246204" y="515165"/>
                </a:cubicBezTo>
                <a:cubicBezTo>
                  <a:pt x="1144443" y="545998"/>
                  <a:pt x="982984" y="500343"/>
                  <a:pt x="830803" y="515165"/>
                </a:cubicBezTo>
                <a:cubicBezTo>
                  <a:pt x="678622" y="529987"/>
                  <a:pt x="580038" y="497542"/>
                  <a:pt x="427863" y="515165"/>
                </a:cubicBezTo>
                <a:cubicBezTo>
                  <a:pt x="275688" y="532788"/>
                  <a:pt x="141497" y="465378"/>
                  <a:pt x="0" y="515165"/>
                </a:cubicBezTo>
                <a:cubicBezTo>
                  <a:pt x="-51051" y="286214"/>
                  <a:pt x="16866" y="12274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extLst>
              <a:ext uri="{C807C97D-BFC1-408E-A445-0C87EB9F89A2}">
                <ask:lineSketchStyleProps xmlns:ask="http://schemas.microsoft.com/office/drawing/2018/sketchyshapes" sd="2600358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CD-</a:t>
            </a:r>
            <a:r>
              <a:rPr lang="en-US" sz="20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B4872-8B9E-6C4F-98A8-03577D58CFAC}"/>
              </a:ext>
            </a:extLst>
          </p:cNvPr>
          <p:cNvSpPr/>
          <p:nvPr/>
        </p:nvSpPr>
        <p:spPr>
          <a:xfrm>
            <a:off x="9355259" y="684913"/>
            <a:ext cx="1194009" cy="515165"/>
          </a:xfrm>
          <a:custGeom>
            <a:avLst/>
            <a:gdLst>
              <a:gd name="connsiteX0" fmla="*/ 0 w 1194009"/>
              <a:gd name="connsiteY0" fmla="*/ 0 h 515165"/>
              <a:gd name="connsiteX1" fmla="*/ 561184 w 1194009"/>
              <a:gd name="connsiteY1" fmla="*/ 0 h 515165"/>
              <a:gd name="connsiteX2" fmla="*/ 1194009 w 1194009"/>
              <a:gd name="connsiteY2" fmla="*/ 0 h 515165"/>
              <a:gd name="connsiteX3" fmla="*/ 1194009 w 1194009"/>
              <a:gd name="connsiteY3" fmla="*/ 515165 h 515165"/>
              <a:gd name="connsiteX4" fmla="*/ 620885 w 1194009"/>
              <a:gd name="connsiteY4" fmla="*/ 515165 h 515165"/>
              <a:gd name="connsiteX5" fmla="*/ 0 w 1194009"/>
              <a:gd name="connsiteY5" fmla="*/ 515165 h 515165"/>
              <a:gd name="connsiteX6" fmla="*/ 0 w 1194009"/>
              <a:gd name="connsiteY6" fmla="*/ 0 h 51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009" h="515165" fill="none" extrusionOk="0">
                <a:moveTo>
                  <a:pt x="0" y="0"/>
                </a:moveTo>
                <a:cubicBezTo>
                  <a:pt x="117719" y="-45234"/>
                  <a:pt x="372716" y="47173"/>
                  <a:pt x="561184" y="0"/>
                </a:cubicBezTo>
                <a:cubicBezTo>
                  <a:pt x="749652" y="-47173"/>
                  <a:pt x="1020657" y="1698"/>
                  <a:pt x="1194009" y="0"/>
                </a:cubicBezTo>
                <a:cubicBezTo>
                  <a:pt x="1237826" y="252254"/>
                  <a:pt x="1135131" y="301261"/>
                  <a:pt x="1194009" y="515165"/>
                </a:cubicBezTo>
                <a:cubicBezTo>
                  <a:pt x="921679" y="545591"/>
                  <a:pt x="890213" y="473650"/>
                  <a:pt x="620885" y="515165"/>
                </a:cubicBezTo>
                <a:cubicBezTo>
                  <a:pt x="351557" y="556680"/>
                  <a:pt x="241742" y="466735"/>
                  <a:pt x="0" y="515165"/>
                </a:cubicBezTo>
                <a:cubicBezTo>
                  <a:pt x="-55635" y="311091"/>
                  <a:pt x="23140" y="171163"/>
                  <a:pt x="0" y="0"/>
                </a:cubicBezTo>
                <a:close/>
              </a:path>
              <a:path w="1194009" h="515165" stroke="0" extrusionOk="0">
                <a:moveTo>
                  <a:pt x="0" y="0"/>
                </a:moveTo>
                <a:cubicBezTo>
                  <a:pt x="259417" y="-12104"/>
                  <a:pt x="311099" y="28149"/>
                  <a:pt x="573124" y="0"/>
                </a:cubicBezTo>
                <a:cubicBezTo>
                  <a:pt x="835149" y="-28149"/>
                  <a:pt x="1049229" y="38943"/>
                  <a:pt x="1194009" y="0"/>
                </a:cubicBezTo>
                <a:cubicBezTo>
                  <a:pt x="1247199" y="202796"/>
                  <a:pt x="1146192" y="380048"/>
                  <a:pt x="1194009" y="515165"/>
                </a:cubicBezTo>
                <a:cubicBezTo>
                  <a:pt x="1045314" y="562261"/>
                  <a:pt x="750260" y="484965"/>
                  <a:pt x="620885" y="515165"/>
                </a:cubicBezTo>
                <a:cubicBezTo>
                  <a:pt x="491510" y="545365"/>
                  <a:pt x="249353" y="445693"/>
                  <a:pt x="0" y="515165"/>
                </a:cubicBezTo>
                <a:cubicBezTo>
                  <a:pt x="-25378" y="288377"/>
                  <a:pt x="20132" y="240489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5828010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AFF-</a:t>
            </a:r>
            <a:r>
              <a:rPr lang="en-US" sz="20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122705-6E07-4E4A-9C12-90F5CB70F238}"/>
              </a:ext>
            </a:extLst>
          </p:cNvPr>
          <p:cNvSpPr/>
          <p:nvPr/>
        </p:nvSpPr>
        <p:spPr>
          <a:xfrm>
            <a:off x="4281540" y="2732570"/>
            <a:ext cx="1246204" cy="515165"/>
          </a:xfrm>
          <a:custGeom>
            <a:avLst/>
            <a:gdLst>
              <a:gd name="connsiteX0" fmla="*/ 0 w 1246204"/>
              <a:gd name="connsiteY0" fmla="*/ 0 h 515165"/>
              <a:gd name="connsiteX1" fmla="*/ 427863 w 1246204"/>
              <a:gd name="connsiteY1" fmla="*/ 0 h 515165"/>
              <a:gd name="connsiteX2" fmla="*/ 843265 w 1246204"/>
              <a:gd name="connsiteY2" fmla="*/ 0 h 515165"/>
              <a:gd name="connsiteX3" fmla="*/ 1246204 w 1246204"/>
              <a:gd name="connsiteY3" fmla="*/ 0 h 515165"/>
              <a:gd name="connsiteX4" fmla="*/ 1246204 w 1246204"/>
              <a:gd name="connsiteY4" fmla="*/ 515165 h 515165"/>
              <a:gd name="connsiteX5" fmla="*/ 805879 w 1246204"/>
              <a:gd name="connsiteY5" fmla="*/ 515165 h 515165"/>
              <a:gd name="connsiteX6" fmla="*/ 415401 w 1246204"/>
              <a:gd name="connsiteY6" fmla="*/ 515165 h 515165"/>
              <a:gd name="connsiteX7" fmla="*/ 0 w 1246204"/>
              <a:gd name="connsiteY7" fmla="*/ 515165 h 515165"/>
              <a:gd name="connsiteX8" fmla="*/ 0 w 1246204"/>
              <a:gd name="connsiteY8" fmla="*/ 0 h 51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6204" h="515165" fill="none" extrusionOk="0">
                <a:moveTo>
                  <a:pt x="0" y="0"/>
                </a:moveTo>
                <a:cubicBezTo>
                  <a:pt x="165928" y="-44757"/>
                  <a:pt x="321422" y="19242"/>
                  <a:pt x="427863" y="0"/>
                </a:cubicBezTo>
                <a:cubicBezTo>
                  <a:pt x="534304" y="-19242"/>
                  <a:pt x="758573" y="47486"/>
                  <a:pt x="843265" y="0"/>
                </a:cubicBezTo>
                <a:cubicBezTo>
                  <a:pt x="927957" y="-47486"/>
                  <a:pt x="1134884" y="17841"/>
                  <a:pt x="1246204" y="0"/>
                </a:cubicBezTo>
                <a:cubicBezTo>
                  <a:pt x="1260706" y="145852"/>
                  <a:pt x="1190809" y="376960"/>
                  <a:pt x="1246204" y="515165"/>
                </a:cubicBezTo>
                <a:cubicBezTo>
                  <a:pt x="1147078" y="554353"/>
                  <a:pt x="909081" y="493751"/>
                  <a:pt x="805879" y="515165"/>
                </a:cubicBezTo>
                <a:cubicBezTo>
                  <a:pt x="702677" y="536579"/>
                  <a:pt x="496766" y="495320"/>
                  <a:pt x="415401" y="515165"/>
                </a:cubicBezTo>
                <a:cubicBezTo>
                  <a:pt x="334036" y="535010"/>
                  <a:pt x="101819" y="489777"/>
                  <a:pt x="0" y="515165"/>
                </a:cubicBezTo>
                <a:cubicBezTo>
                  <a:pt x="-49043" y="317991"/>
                  <a:pt x="29906" y="183786"/>
                  <a:pt x="0" y="0"/>
                </a:cubicBezTo>
                <a:close/>
              </a:path>
              <a:path w="1246204" h="515165" stroke="0" extrusionOk="0">
                <a:moveTo>
                  <a:pt x="0" y="0"/>
                </a:moveTo>
                <a:cubicBezTo>
                  <a:pt x="139933" y="-29365"/>
                  <a:pt x="216371" y="37549"/>
                  <a:pt x="415401" y="0"/>
                </a:cubicBezTo>
                <a:cubicBezTo>
                  <a:pt x="614431" y="-37549"/>
                  <a:pt x="626001" y="22817"/>
                  <a:pt x="818341" y="0"/>
                </a:cubicBezTo>
                <a:cubicBezTo>
                  <a:pt x="1010681" y="-22817"/>
                  <a:pt x="1133378" y="8222"/>
                  <a:pt x="1246204" y="0"/>
                </a:cubicBezTo>
                <a:cubicBezTo>
                  <a:pt x="1257501" y="197798"/>
                  <a:pt x="1186771" y="328147"/>
                  <a:pt x="1246204" y="515165"/>
                </a:cubicBezTo>
                <a:cubicBezTo>
                  <a:pt x="1144443" y="545998"/>
                  <a:pt x="982984" y="500343"/>
                  <a:pt x="830803" y="515165"/>
                </a:cubicBezTo>
                <a:cubicBezTo>
                  <a:pt x="678622" y="529987"/>
                  <a:pt x="580038" y="497542"/>
                  <a:pt x="427863" y="515165"/>
                </a:cubicBezTo>
                <a:cubicBezTo>
                  <a:pt x="275688" y="532788"/>
                  <a:pt x="141497" y="465378"/>
                  <a:pt x="0" y="515165"/>
                </a:cubicBezTo>
                <a:cubicBezTo>
                  <a:pt x="-51051" y="286214"/>
                  <a:pt x="16866" y="122744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extLst>
              <a:ext uri="{C807C97D-BFC1-408E-A445-0C87EB9F89A2}">
                <ask:lineSketchStyleProps xmlns:ask="http://schemas.microsoft.com/office/drawing/2018/sketchyshapes" sd="2600358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MINRES</a:t>
            </a:r>
            <a:endParaRPr lang="en-US" sz="2000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0171C7-9BB4-1644-812F-898A38CE3FA5}"/>
              </a:ext>
            </a:extLst>
          </p:cNvPr>
          <p:cNvSpPr/>
          <p:nvPr/>
        </p:nvSpPr>
        <p:spPr>
          <a:xfrm>
            <a:off x="9303065" y="2732570"/>
            <a:ext cx="1246204" cy="515165"/>
          </a:xfrm>
          <a:custGeom>
            <a:avLst/>
            <a:gdLst>
              <a:gd name="connsiteX0" fmla="*/ 0 w 1246204"/>
              <a:gd name="connsiteY0" fmla="*/ 0 h 515165"/>
              <a:gd name="connsiteX1" fmla="*/ 427863 w 1246204"/>
              <a:gd name="connsiteY1" fmla="*/ 0 h 515165"/>
              <a:gd name="connsiteX2" fmla="*/ 843265 w 1246204"/>
              <a:gd name="connsiteY2" fmla="*/ 0 h 515165"/>
              <a:gd name="connsiteX3" fmla="*/ 1246204 w 1246204"/>
              <a:gd name="connsiteY3" fmla="*/ 0 h 515165"/>
              <a:gd name="connsiteX4" fmla="*/ 1246204 w 1246204"/>
              <a:gd name="connsiteY4" fmla="*/ 515165 h 515165"/>
              <a:gd name="connsiteX5" fmla="*/ 805879 w 1246204"/>
              <a:gd name="connsiteY5" fmla="*/ 515165 h 515165"/>
              <a:gd name="connsiteX6" fmla="*/ 415401 w 1246204"/>
              <a:gd name="connsiteY6" fmla="*/ 515165 h 515165"/>
              <a:gd name="connsiteX7" fmla="*/ 0 w 1246204"/>
              <a:gd name="connsiteY7" fmla="*/ 515165 h 515165"/>
              <a:gd name="connsiteX8" fmla="*/ 0 w 1246204"/>
              <a:gd name="connsiteY8" fmla="*/ 0 h 51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6204" h="515165" fill="none" extrusionOk="0">
                <a:moveTo>
                  <a:pt x="0" y="0"/>
                </a:moveTo>
                <a:cubicBezTo>
                  <a:pt x="165928" y="-44757"/>
                  <a:pt x="321422" y="19242"/>
                  <a:pt x="427863" y="0"/>
                </a:cubicBezTo>
                <a:cubicBezTo>
                  <a:pt x="534304" y="-19242"/>
                  <a:pt x="758573" y="47486"/>
                  <a:pt x="843265" y="0"/>
                </a:cubicBezTo>
                <a:cubicBezTo>
                  <a:pt x="927957" y="-47486"/>
                  <a:pt x="1134884" y="17841"/>
                  <a:pt x="1246204" y="0"/>
                </a:cubicBezTo>
                <a:cubicBezTo>
                  <a:pt x="1260706" y="145852"/>
                  <a:pt x="1190809" y="376960"/>
                  <a:pt x="1246204" y="515165"/>
                </a:cubicBezTo>
                <a:cubicBezTo>
                  <a:pt x="1147078" y="554353"/>
                  <a:pt x="909081" y="493751"/>
                  <a:pt x="805879" y="515165"/>
                </a:cubicBezTo>
                <a:cubicBezTo>
                  <a:pt x="702677" y="536579"/>
                  <a:pt x="496766" y="495320"/>
                  <a:pt x="415401" y="515165"/>
                </a:cubicBezTo>
                <a:cubicBezTo>
                  <a:pt x="334036" y="535010"/>
                  <a:pt x="101819" y="489777"/>
                  <a:pt x="0" y="515165"/>
                </a:cubicBezTo>
                <a:cubicBezTo>
                  <a:pt x="-49043" y="317991"/>
                  <a:pt x="29906" y="183786"/>
                  <a:pt x="0" y="0"/>
                </a:cubicBezTo>
                <a:close/>
              </a:path>
              <a:path w="1246204" h="515165" stroke="0" extrusionOk="0">
                <a:moveTo>
                  <a:pt x="0" y="0"/>
                </a:moveTo>
                <a:cubicBezTo>
                  <a:pt x="139933" y="-29365"/>
                  <a:pt x="216371" y="37549"/>
                  <a:pt x="415401" y="0"/>
                </a:cubicBezTo>
                <a:cubicBezTo>
                  <a:pt x="614431" y="-37549"/>
                  <a:pt x="626001" y="22817"/>
                  <a:pt x="818341" y="0"/>
                </a:cubicBezTo>
                <a:cubicBezTo>
                  <a:pt x="1010681" y="-22817"/>
                  <a:pt x="1133378" y="8222"/>
                  <a:pt x="1246204" y="0"/>
                </a:cubicBezTo>
                <a:cubicBezTo>
                  <a:pt x="1257501" y="197798"/>
                  <a:pt x="1186771" y="328147"/>
                  <a:pt x="1246204" y="515165"/>
                </a:cubicBezTo>
                <a:cubicBezTo>
                  <a:pt x="1144443" y="545998"/>
                  <a:pt x="982984" y="500343"/>
                  <a:pt x="830803" y="515165"/>
                </a:cubicBezTo>
                <a:cubicBezTo>
                  <a:pt x="678622" y="529987"/>
                  <a:pt x="580038" y="497542"/>
                  <a:pt x="427863" y="515165"/>
                </a:cubicBezTo>
                <a:cubicBezTo>
                  <a:pt x="275688" y="532788"/>
                  <a:pt x="141497" y="465378"/>
                  <a:pt x="0" y="515165"/>
                </a:cubicBezTo>
                <a:cubicBezTo>
                  <a:pt x="-51051" y="286214"/>
                  <a:pt x="16866" y="122744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extLst>
              <a:ext uri="{C807C97D-BFC1-408E-A445-0C87EB9F89A2}">
                <ask:lineSketchStyleProps xmlns:ask="http://schemas.microsoft.com/office/drawing/2018/sketchyshapes" sd="2600358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ELPA</a:t>
            </a:r>
            <a:endParaRPr lang="en-US" sz="2000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2B11AAC-0D95-4644-8866-A5B600D9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6369" y="3739472"/>
            <a:ext cx="2356092" cy="163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FEA71D-0674-9D4D-8719-0E1CBCD12934}"/>
              </a:ext>
            </a:extLst>
          </p:cNvPr>
          <p:cNvSpPr txBox="1"/>
          <p:nvPr/>
        </p:nvSpPr>
        <p:spPr>
          <a:xfrm>
            <a:off x="7822450" y="3294220"/>
            <a:ext cx="425962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Parallel Computing </a:t>
            </a:r>
            <a:r>
              <a:rPr lang="en-US" sz="1333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37</a:t>
            </a:r>
            <a:r>
              <a:rPr lang="en-US" sz="1333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783 (2011)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986060-85C9-8E4F-A27E-9E0E38520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120" y="3694647"/>
            <a:ext cx="2356092" cy="17289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7DD2EF-BA18-A24C-8D68-EF54AA8766CA}"/>
              </a:ext>
            </a:extLst>
          </p:cNvPr>
          <p:cNvCxnSpPr>
            <a:cxnSpLocks/>
          </p:cNvCxnSpPr>
          <p:nvPr/>
        </p:nvCxnSpPr>
        <p:spPr>
          <a:xfrm flipV="1">
            <a:off x="7493324" y="671775"/>
            <a:ext cx="0" cy="53289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BB691B5-8A78-8246-8A18-DC79096C4041}"/>
              </a:ext>
            </a:extLst>
          </p:cNvPr>
          <p:cNvSpPr txBox="1"/>
          <p:nvPr/>
        </p:nvSpPr>
        <p:spPr>
          <a:xfrm>
            <a:off x="2849214" y="3447661"/>
            <a:ext cx="456577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J. Chem. Theory </a:t>
            </a:r>
            <a:r>
              <a:rPr lang="en-US" sz="1333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</a:t>
            </a:r>
            <a:r>
              <a:rPr lang="en-US" sz="1333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US" sz="1333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</a:t>
            </a:r>
            <a:r>
              <a:rPr lang="en-US" sz="1333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1493 (2015)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40FB11-1A73-644B-8E88-669A05E311C4}"/>
              </a:ext>
            </a:extLst>
          </p:cNvPr>
          <p:cNvSpPr txBox="1"/>
          <p:nvPr/>
        </p:nvSpPr>
        <p:spPr>
          <a:xfrm>
            <a:off x="3915511" y="1282477"/>
            <a:ext cx="22532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Contour Deformation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869461-1C13-AD46-BD51-107F98FA0328}"/>
              </a:ext>
            </a:extLst>
          </p:cNvPr>
          <p:cNvSpPr txBox="1"/>
          <p:nvPr/>
        </p:nvSpPr>
        <p:spPr>
          <a:xfrm>
            <a:off x="8876135" y="1262444"/>
            <a:ext cx="26834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Analytical Full Frequency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4063B-D522-3A41-92DF-548C2F1F9965}"/>
              </a:ext>
            </a:extLst>
          </p:cNvPr>
          <p:cNvSpPr txBox="1"/>
          <p:nvPr/>
        </p:nvSpPr>
        <p:spPr>
          <a:xfrm>
            <a:off x="2816942" y="3258021"/>
            <a:ext cx="456577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SIAM J. </a:t>
            </a:r>
            <a:r>
              <a:rPr lang="en-US" sz="1333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Numer</a:t>
            </a:r>
            <a:r>
              <a:rPr lang="en-US" sz="1333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Anal. </a:t>
            </a:r>
            <a:r>
              <a:rPr lang="en-US" sz="1333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</a:t>
            </a:r>
            <a:r>
              <a:rPr lang="en-US" sz="1333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617-629, (1975)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BF2DA-EE58-CCA1-DA66-35C33F01E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51" y="1784913"/>
            <a:ext cx="1079500" cy="433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759DF2-91FE-A8DF-97EF-AC8978DAB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55" y="1816600"/>
            <a:ext cx="1481667" cy="4339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04D376-1F56-7478-7993-658105409440}"/>
              </a:ext>
            </a:extLst>
          </p:cNvPr>
          <p:cNvSpPr txBox="1"/>
          <p:nvPr/>
        </p:nvSpPr>
        <p:spPr>
          <a:xfrm>
            <a:off x="5085508" y="5856372"/>
            <a:ext cx="46589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JCTC</a:t>
            </a: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5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17</a:t>
            </a: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7504 (2021)</a:t>
            </a:r>
          </a:p>
        </p:txBody>
      </p:sp>
    </p:spTree>
    <p:extLst>
      <p:ext uri="{BB962C8B-B14F-4D97-AF65-F5344CB8AC3E}">
        <p14:creationId xmlns:p14="http://schemas.microsoft.com/office/powerpoint/2010/main" val="77083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B65CF6-383F-F441-A2D7-1D045643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GW</a:t>
            </a:r>
            <a:r>
              <a:rPr lang="en-US" dirty="0"/>
              <a:t>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Numerical stability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4588A-95FF-D848-A2A5-7332CDD4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E1BB-5EA8-DB47-9DF0-98DC2E7B5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147" y="2908036"/>
            <a:ext cx="1628191" cy="1628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46325-01C7-2947-80AF-6A56A6F1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639" y="3145084"/>
            <a:ext cx="1376209" cy="169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91F7E-237D-5D43-B87F-E1C053D37432}"/>
              </a:ext>
            </a:extLst>
          </p:cNvPr>
          <p:cNvSpPr txBox="1"/>
          <p:nvPr/>
        </p:nvSpPr>
        <p:spPr>
          <a:xfrm>
            <a:off x="4535998" y="628552"/>
            <a:ext cx="16417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2"/>
                </a:solidFill>
              </a:rPr>
              <a:t>Valence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57521-59E6-8249-B0F2-16DABC7C18DD}"/>
              </a:ext>
            </a:extLst>
          </p:cNvPr>
          <p:cNvSpPr txBox="1"/>
          <p:nvPr/>
        </p:nvSpPr>
        <p:spPr>
          <a:xfrm>
            <a:off x="8979140" y="678094"/>
            <a:ext cx="16417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2"/>
                </a:solidFill>
              </a:rPr>
              <a:t>Core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95363A-22E1-C141-8E91-84F1DF1E9B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386" y="1128993"/>
            <a:ext cx="4131199" cy="1901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FCB8FF-691B-3A46-B31D-B2D411E848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030"/>
          <a:stretch/>
        </p:blipFill>
        <p:spPr>
          <a:xfrm>
            <a:off x="3280458" y="1182201"/>
            <a:ext cx="3718736" cy="1795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E83077-A10B-1EDF-5321-37F37DB05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52" y="5555450"/>
            <a:ext cx="4783667" cy="3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19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28D51B-8E0F-4A49-A986-48F0C102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GW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2B283-A51F-1C4A-B85B-5BD07D4B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B3C50-50C7-084A-B95A-F2B8D2BCC8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823" y="1227094"/>
            <a:ext cx="8951453" cy="4179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200A6-BEBE-0143-A695-00C5A4EA82EC}"/>
              </a:ext>
            </a:extLst>
          </p:cNvPr>
          <p:cNvSpPr txBox="1"/>
          <p:nvPr/>
        </p:nvSpPr>
        <p:spPr>
          <a:xfrm>
            <a:off x="5079928" y="724328"/>
            <a:ext cx="489724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/>
              <a:t>Core + Valence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B2373-7E3B-0E5F-0231-5FA91FE3D22A}"/>
              </a:ext>
            </a:extLst>
          </p:cNvPr>
          <p:cNvSpPr txBox="1"/>
          <p:nvPr/>
        </p:nvSpPr>
        <p:spPr>
          <a:xfrm>
            <a:off x="5199068" y="5788191"/>
            <a:ext cx="46589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JCTC</a:t>
            </a: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5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17</a:t>
            </a:r>
            <a:r>
              <a:rPr lang="en-US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7504 (2021)</a:t>
            </a:r>
          </a:p>
        </p:txBody>
      </p:sp>
    </p:spTree>
    <p:extLst>
      <p:ext uri="{BB962C8B-B14F-4D97-AF65-F5344CB8AC3E}">
        <p14:creationId xmlns:p14="http://schemas.microsoft.com/office/powerpoint/2010/main" val="981508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C5E8-00C8-6E3D-0674-CAB30BA8C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ova"/>
                <a:cs typeface="Arial"/>
              </a:rPr>
              <a:t>Examples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182CA-3023-6E43-D232-77896093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12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21ED-7611-3778-0500-629533F3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 Nova"/>
                <a:cs typeface="Arial"/>
              </a:rPr>
              <a:t>N</a:t>
            </a:r>
            <a:r>
              <a:rPr lang="en-US" baseline="-25000">
                <a:latin typeface="Arial Nova"/>
                <a:cs typeface="Arial"/>
              </a:rPr>
              <a:t>2</a:t>
            </a:r>
            <a:r>
              <a:rPr lang="en-US">
                <a:latin typeface="Arial Nova"/>
                <a:cs typeface="Arial"/>
              </a:rPr>
              <a:t> Ionization potential with GW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3A4F-A815-06F2-5780-D04D9EC4A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4546127" cy="5455578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geometry</a:t>
            </a:r>
            <a:endParaRPr lang="en-US" sz="1400" b="1" dirty="0">
              <a:latin typeface="Courier New"/>
            </a:endParaRPr>
          </a:p>
          <a:p>
            <a:pPr marL="0" indent="0">
              <a:buNone/>
            </a:pPr>
            <a:r>
              <a:rPr lang="en-US" sz="1400" b="1">
                <a:latin typeface="Courier New"/>
                <a:cs typeface="Arial"/>
              </a:rPr>
              <a:t>  N 0.0 0.0 -0.545</a:t>
            </a:r>
            <a:endParaRPr lang="en-US" sz="1400" b="1">
              <a:latin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N 0.0 0.0  0.545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symmetry c1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end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basis "</a:t>
            </a:r>
            <a:r>
              <a:rPr lang="en-US" sz="1400" b="1" err="1">
                <a:latin typeface="Courier New"/>
                <a:cs typeface="Arial"/>
              </a:rPr>
              <a:t>ao</a:t>
            </a:r>
            <a:r>
              <a:rPr lang="en-US" sz="1400" b="1" dirty="0">
                <a:latin typeface="Courier New"/>
                <a:cs typeface="Arial"/>
              </a:rPr>
              <a:t> basis" spherical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* library def2-qzvp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end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basis "cd basis" spherical </a:t>
            </a:r>
            <a:r>
              <a:rPr lang="en-US" sz="1400" b="1" err="1">
                <a:latin typeface="Courier New"/>
                <a:cs typeface="Arial"/>
              </a:rPr>
              <a:t>bse</a:t>
            </a: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* library def2-universal-jkfit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end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/>
                <a:cs typeface="Arial"/>
              </a:rPr>
              <a:t>dft</a:t>
            </a:r>
            <a:r>
              <a:rPr lang="en-US" sz="1400" b="1" dirty="0">
                <a:latin typeface="Courier New"/>
                <a:cs typeface="Arial"/>
              </a:rPr>
              <a:t>; xc mgga_x_r2scan mgga_c_r2scan; end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task </a:t>
            </a:r>
            <a:r>
              <a:rPr lang="en-US" sz="1400" b="1" dirty="0" err="1">
                <a:latin typeface="Courier New"/>
                <a:cs typeface="Arial"/>
              </a:rPr>
              <a:t>dft</a:t>
            </a:r>
            <a:r>
              <a:rPr lang="en-US" sz="1400" b="1" dirty="0">
                <a:latin typeface="Courier New"/>
                <a:cs typeface="Arial"/>
              </a:rPr>
              <a:t> </a:t>
            </a:r>
            <a:r>
              <a:rPr lang="en-US" sz="1400" b="1" dirty="0" err="1">
                <a:latin typeface="Courier New"/>
                <a:cs typeface="Arial"/>
              </a:rPr>
              <a:t>gw</a:t>
            </a:r>
            <a:endParaRPr lang="en-US" sz="1400" b="1" dirty="0">
              <a:latin typeface="Courier New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D7639-47EE-5B36-84CC-4639746A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29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96C16-F8D3-73D2-DEE9-E385DE43CBB0}"/>
              </a:ext>
            </a:extLst>
          </p:cNvPr>
          <p:cNvSpPr txBox="1"/>
          <p:nvPr/>
        </p:nvSpPr>
        <p:spPr>
          <a:xfrm>
            <a:off x="7952705" y="332704"/>
            <a:ext cx="4056844" cy="175432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This input directs </a:t>
            </a:r>
            <a:r>
              <a:rPr lang="en-US" err="1">
                <a:cs typeface="Calibri"/>
              </a:rPr>
              <a:t>NWChem</a:t>
            </a:r>
            <a:r>
              <a:rPr lang="en-US" dirty="0">
                <a:cs typeface="Calibri"/>
              </a:rPr>
              <a:t> to compute the N</a:t>
            </a:r>
            <a:r>
              <a:rPr lang="en-US" baseline="-25000" dirty="0">
                <a:cs typeface="Calibri"/>
              </a:rPr>
              <a:t>2</a:t>
            </a:r>
            <a:r>
              <a:rPr lang="en-US" dirty="0">
                <a:cs typeface="Calibri"/>
              </a:rPr>
              <a:t> ionization potential using GW with default options: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Analytical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Newton solver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/>
              </a:rPr>
              <a:t>Only HOMO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CF4C1-8266-3E97-945E-635E8B96A57A}"/>
              </a:ext>
            </a:extLst>
          </p:cNvPr>
          <p:cNvSpPr txBox="1"/>
          <p:nvPr/>
        </p:nvSpPr>
        <p:spPr>
          <a:xfrm>
            <a:off x="7952705" y="5570112"/>
            <a:ext cx="4056844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Explore the starting point dependence by using different exchange-correlation approximations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C314B-1ECB-943A-ADB5-780A263538A0}"/>
              </a:ext>
            </a:extLst>
          </p:cNvPr>
          <p:cNvSpPr txBox="1"/>
          <p:nvPr/>
        </p:nvSpPr>
        <p:spPr>
          <a:xfrm>
            <a:off x="7952705" y="3815365"/>
            <a:ext cx="4056844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GW needs a fitting basis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cd basis --&gt; used during SCF and GW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cs typeface="Calibri"/>
              </a:rPr>
              <a:t>ri</a:t>
            </a:r>
            <a:r>
              <a:rPr lang="en-US" dirty="0">
                <a:cs typeface="Calibri"/>
              </a:rPr>
              <a:t> basis --&gt; used only in GW</a:t>
            </a:r>
          </a:p>
        </p:txBody>
      </p:sp>
    </p:spTree>
    <p:extLst>
      <p:ext uri="{BB962C8B-B14F-4D97-AF65-F5344CB8AC3E}">
        <p14:creationId xmlns:p14="http://schemas.microsoft.com/office/powerpoint/2010/main" val="344199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71AFE2-A840-61E1-DBAF-995C9F31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do we study electronic excitations?</a:t>
            </a:r>
          </a:p>
        </p:txBody>
      </p:sp>
      <p:pic>
        <p:nvPicPr>
          <p:cNvPr id="437" name="Content Placeholder 43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01F4B1-6145-B059-2B0A-124363C81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326" y="1465545"/>
            <a:ext cx="8948828" cy="3858017"/>
          </a:xfr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988D5B8E-7243-7968-6A7C-F894705BF22C}"/>
              </a:ext>
            </a:extLst>
          </p:cNvPr>
          <p:cNvSpPr/>
          <p:nvPr/>
        </p:nvSpPr>
        <p:spPr>
          <a:xfrm rot="5400000">
            <a:off x="6131489" y="2430050"/>
            <a:ext cx="538622" cy="5787024"/>
          </a:xfrm>
          <a:prstGeom prst="rightBrace">
            <a:avLst>
              <a:gd name="adj1" fmla="val 80426"/>
              <a:gd name="adj2" fmla="val 50000"/>
            </a:avLst>
          </a:prstGeom>
          <a:ln w="57150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538622"/>
                      <a:gd name="connsiteY0" fmla="*/ 0 h 5787024"/>
                      <a:gd name="connsiteX1" fmla="*/ 269311 w 538622"/>
                      <a:gd name="connsiteY1" fmla="*/ 44883 h 5787024"/>
                      <a:gd name="connsiteX2" fmla="*/ 269311 w 538622"/>
                      <a:gd name="connsiteY2" fmla="*/ 2848629 h 5787024"/>
                      <a:gd name="connsiteX3" fmla="*/ 538622 w 538622"/>
                      <a:gd name="connsiteY3" fmla="*/ 2893512 h 5787024"/>
                      <a:gd name="connsiteX4" fmla="*/ 269311 w 538622"/>
                      <a:gd name="connsiteY4" fmla="*/ 2938395 h 5787024"/>
                      <a:gd name="connsiteX5" fmla="*/ 269311 w 538622"/>
                      <a:gd name="connsiteY5" fmla="*/ 5742141 h 5787024"/>
                      <a:gd name="connsiteX6" fmla="*/ 0 w 538622"/>
                      <a:gd name="connsiteY6" fmla="*/ 5787024 h 5787024"/>
                      <a:gd name="connsiteX7" fmla="*/ 0 w 538622"/>
                      <a:gd name="connsiteY7" fmla="*/ 0 h 5787024"/>
                      <a:gd name="connsiteX0" fmla="*/ 0 w 538622"/>
                      <a:gd name="connsiteY0" fmla="*/ 0 h 5787024"/>
                      <a:gd name="connsiteX1" fmla="*/ 269311 w 538622"/>
                      <a:gd name="connsiteY1" fmla="*/ 44883 h 5787024"/>
                      <a:gd name="connsiteX2" fmla="*/ 269311 w 538622"/>
                      <a:gd name="connsiteY2" fmla="*/ 2848629 h 5787024"/>
                      <a:gd name="connsiteX3" fmla="*/ 538622 w 538622"/>
                      <a:gd name="connsiteY3" fmla="*/ 2893512 h 5787024"/>
                      <a:gd name="connsiteX4" fmla="*/ 269311 w 538622"/>
                      <a:gd name="connsiteY4" fmla="*/ 2938395 h 5787024"/>
                      <a:gd name="connsiteX5" fmla="*/ 269311 w 538622"/>
                      <a:gd name="connsiteY5" fmla="*/ 5742141 h 5787024"/>
                      <a:gd name="connsiteX6" fmla="*/ 0 w 538622"/>
                      <a:gd name="connsiteY6" fmla="*/ 5787024 h 5787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622" h="5787024" stroke="0" extrusionOk="0">
                        <a:moveTo>
                          <a:pt x="0" y="0"/>
                        </a:moveTo>
                        <a:cubicBezTo>
                          <a:pt x="146460" y="287"/>
                          <a:pt x="265928" y="21672"/>
                          <a:pt x="269311" y="44883"/>
                        </a:cubicBezTo>
                        <a:cubicBezTo>
                          <a:pt x="257440" y="459971"/>
                          <a:pt x="292195" y="2050080"/>
                          <a:pt x="269311" y="2848629"/>
                        </a:cubicBezTo>
                        <a:cubicBezTo>
                          <a:pt x="262106" y="2873089"/>
                          <a:pt x="412075" y="2886078"/>
                          <a:pt x="538622" y="2893512"/>
                        </a:cubicBezTo>
                        <a:cubicBezTo>
                          <a:pt x="388613" y="2889331"/>
                          <a:pt x="269930" y="2914183"/>
                          <a:pt x="269311" y="2938395"/>
                        </a:cubicBezTo>
                        <a:cubicBezTo>
                          <a:pt x="315387" y="3841635"/>
                          <a:pt x="184410" y="4378853"/>
                          <a:pt x="269311" y="5742141"/>
                        </a:cubicBezTo>
                        <a:cubicBezTo>
                          <a:pt x="267931" y="5752183"/>
                          <a:pt x="148491" y="5788867"/>
                          <a:pt x="0" y="5787024"/>
                        </a:cubicBezTo>
                        <a:cubicBezTo>
                          <a:pt x="-100529" y="4616936"/>
                          <a:pt x="-11466" y="1953337"/>
                          <a:pt x="0" y="0"/>
                        </a:cubicBezTo>
                        <a:close/>
                      </a:path>
                      <a:path w="538622" h="5787024" fill="none" extrusionOk="0">
                        <a:moveTo>
                          <a:pt x="0" y="0"/>
                        </a:moveTo>
                        <a:cubicBezTo>
                          <a:pt x="146725" y="-2884"/>
                          <a:pt x="265343" y="20502"/>
                          <a:pt x="269311" y="44883"/>
                        </a:cubicBezTo>
                        <a:cubicBezTo>
                          <a:pt x="220375" y="691967"/>
                          <a:pt x="411543" y="1965982"/>
                          <a:pt x="269311" y="2848629"/>
                        </a:cubicBezTo>
                        <a:cubicBezTo>
                          <a:pt x="259182" y="2856466"/>
                          <a:pt x="398209" y="2891363"/>
                          <a:pt x="538622" y="2893512"/>
                        </a:cubicBezTo>
                        <a:cubicBezTo>
                          <a:pt x="392724" y="2893979"/>
                          <a:pt x="268838" y="2916977"/>
                          <a:pt x="269311" y="2938395"/>
                        </a:cubicBezTo>
                        <a:cubicBezTo>
                          <a:pt x="286973" y="4210991"/>
                          <a:pt x="268325" y="4909039"/>
                          <a:pt x="269311" y="5742141"/>
                        </a:cubicBezTo>
                        <a:cubicBezTo>
                          <a:pt x="267506" y="5743954"/>
                          <a:pt x="148228" y="5789714"/>
                          <a:pt x="0" y="578702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F39A8-8BDD-0235-BC1C-14CDDA9E5AC8}"/>
              </a:ext>
            </a:extLst>
          </p:cNvPr>
          <p:cNvSpPr txBox="1"/>
          <p:nvPr/>
        </p:nvSpPr>
        <p:spPr>
          <a:xfrm>
            <a:off x="5694399" y="5776866"/>
            <a:ext cx="1409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Charged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B63AC-B399-C9A6-6A37-BBB86A403BF1}"/>
              </a:ext>
            </a:extLst>
          </p:cNvPr>
          <p:cNvSpPr txBox="1"/>
          <p:nvPr/>
        </p:nvSpPr>
        <p:spPr>
          <a:xfrm>
            <a:off x="10399152" y="5776866"/>
            <a:ext cx="1306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57635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21ED-7611-3778-0500-629533F3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 Nova"/>
                <a:cs typeface="Arial"/>
              </a:rPr>
              <a:t>GW input block options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3A4F-A815-06F2-5780-D04D9EC4A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8393690" cy="5455578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sz="1400" b="1" dirty="0" err="1">
                <a:latin typeface="Courier New"/>
                <a:cs typeface="Arial"/>
              </a:rPr>
              <a:t>gw</a:t>
            </a:r>
            <a:endParaRPr lang="en-US" dirty="0" err="1"/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</a:t>
            </a:r>
            <a:r>
              <a:rPr lang="en-US" sz="1400" b="1" dirty="0" err="1">
                <a:latin typeface="Courier New"/>
                <a:cs typeface="Arial"/>
              </a:rPr>
              <a:t>rpa</a:t>
            </a:r>
            <a:r>
              <a:rPr lang="en-US" sz="1400" b="1" dirty="0">
                <a:latin typeface="Courier New"/>
                <a:cs typeface="Arial"/>
              </a:rPr>
              <a:t>]                                 # Computes RPA energy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[first &lt;integer </a:t>
            </a:r>
            <a:r>
              <a:rPr lang="en-US" sz="1400" b="1" dirty="0" err="1">
                <a:latin typeface="Courier New"/>
                <a:cs typeface="Arial"/>
              </a:rPr>
              <a:t>ifirst</a:t>
            </a:r>
            <a:r>
              <a:rPr lang="en-US" sz="1400" b="1" dirty="0">
                <a:latin typeface="Courier New"/>
                <a:cs typeface="Arial"/>
              </a:rPr>
              <a:t>, default 1&gt;]   # Start counting from orbital &lt;</a:t>
            </a:r>
            <a:r>
              <a:rPr lang="en-US" sz="1400" b="1" dirty="0" err="1">
                <a:latin typeface="Courier New"/>
                <a:cs typeface="Arial"/>
              </a:rPr>
              <a:t>ifirst</a:t>
            </a:r>
            <a:r>
              <a:rPr lang="en-US" sz="1400" b="1" dirty="0">
                <a:latin typeface="Courier New"/>
                <a:cs typeface="Arial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[core]                                # Count from orbital &lt;</a:t>
            </a:r>
            <a:r>
              <a:rPr lang="en-US" sz="1400" b="1" dirty="0" err="1">
                <a:latin typeface="Courier New"/>
                <a:cs typeface="Arial"/>
              </a:rPr>
              <a:t>ifirst</a:t>
            </a:r>
            <a:r>
              <a:rPr lang="en-US" sz="1400" b="1" dirty="0">
                <a:latin typeface="Courier New"/>
                <a:cs typeface="Arial"/>
              </a:rPr>
              <a:t>&gt; upwards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[eta &lt;float&gt;]                         # Imaginary infinitesimal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[convergence &lt;float thresh, default 0.005&gt; [eV || </a:t>
            </a:r>
            <a:r>
              <a:rPr lang="en-US" sz="1400" b="1" dirty="0" err="1">
                <a:latin typeface="Courier New"/>
                <a:cs typeface="Arial"/>
              </a:rPr>
              <a:t>hartree</a:t>
            </a:r>
            <a:r>
              <a:rPr lang="en-US" sz="1400" b="1" dirty="0">
                <a:latin typeface="Courier New"/>
                <a:cs typeface="Arial"/>
              </a:rPr>
              <a:t>]]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</a:t>
            </a:r>
            <a:r>
              <a:rPr lang="en-US" sz="1400" b="1" dirty="0" err="1">
                <a:latin typeface="Courier New"/>
                <a:cs typeface="Arial"/>
              </a:rPr>
              <a:t>evgw</a:t>
            </a:r>
            <a:r>
              <a:rPr lang="en-US" sz="1400" b="1" dirty="0">
                <a:latin typeface="Courier New"/>
                <a:cs typeface="Arial"/>
              </a:rPr>
              <a:t> &lt;integer </a:t>
            </a:r>
            <a:r>
              <a:rPr lang="en-US" sz="1400" b="1" dirty="0" err="1">
                <a:latin typeface="Courier New"/>
                <a:cs typeface="Arial"/>
              </a:rPr>
              <a:t>maxiter</a:t>
            </a:r>
            <a:r>
              <a:rPr lang="en-US" sz="1400" b="1" dirty="0">
                <a:latin typeface="Courier New"/>
                <a:cs typeface="Arial"/>
              </a:rPr>
              <a:t>, default 4&gt;]   # Perform </a:t>
            </a:r>
            <a:r>
              <a:rPr lang="en-US" sz="1400" b="1" dirty="0" err="1">
                <a:latin typeface="Courier New"/>
                <a:cs typeface="Arial"/>
              </a:rPr>
              <a:t>evGW</a:t>
            </a:r>
            <a:r>
              <a:rPr lang="en-US" sz="1400" b="1" dirty="0">
                <a:latin typeface="Courier New"/>
                <a:cs typeface="Arial"/>
              </a:rPr>
              <a:t> partial self-consistent</a:t>
            </a:r>
            <a:br>
              <a:rPr lang="en-US" sz="1400" b="1" dirty="0">
                <a:latin typeface="Courier New"/>
                <a:cs typeface="Arial"/>
              </a:rPr>
            </a:br>
            <a:r>
              <a:rPr lang="en-US" sz="1400" b="1" dirty="0">
                <a:latin typeface="Courier New"/>
                <a:cs typeface="Arial"/>
              </a:rPr>
              <a:t>                                        # calculation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[evgw0 &lt;integer </a:t>
            </a:r>
            <a:r>
              <a:rPr lang="en-US" sz="1400" b="1" dirty="0" err="1">
                <a:latin typeface="Courier New"/>
                <a:cs typeface="Arial"/>
              </a:rPr>
              <a:t>maxiter</a:t>
            </a:r>
            <a:r>
              <a:rPr lang="en-US" sz="1400" b="1" dirty="0">
                <a:latin typeface="Courier New"/>
                <a:cs typeface="Arial"/>
              </a:rPr>
              <a:t>, default 4&gt;]  # Perform evGW0 partial</a:t>
            </a:r>
            <a:br>
              <a:rPr lang="en-US" sz="1400" b="1" dirty="0">
                <a:latin typeface="Courier New"/>
                <a:cs typeface="Arial"/>
              </a:rPr>
            </a:br>
            <a:r>
              <a:rPr lang="en-US" sz="1400" b="1" dirty="0">
                <a:latin typeface="Courier New"/>
                <a:cs typeface="Arial"/>
              </a:rPr>
              <a:t>                                        # self-consistent calculation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[method [</a:t>
            </a:r>
            <a:r>
              <a:rPr lang="en-US" sz="1400" b="1" err="1">
                <a:latin typeface="Courier New"/>
                <a:cs typeface="Arial"/>
              </a:rPr>
              <a:t>cdgw</a:t>
            </a:r>
            <a:r>
              <a:rPr lang="en-US" sz="1400" b="1" dirty="0">
                <a:latin typeface="Courier New"/>
                <a:cs typeface="Arial"/>
              </a:rPr>
              <a:t> || </a:t>
            </a:r>
            <a:r>
              <a:rPr lang="en-US" sz="1400" b="1" u="sng" dirty="0">
                <a:latin typeface="Courier New"/>
                <a:cs typeface="Arial"/>
              </a:rPr>
              <a:t>analytic</a:t>
            </a:r>
            <a:r>
              <a:rPr lang="en-US" sz="1400" b="1" dirty="0">
                <a:latin typeface="Courier New"/>
                <a:cs typeface="Arial"/>
              </a:rPr>
              <a:t>]]           # Method to obtain Sigma = GW</a:t>
            </a:r>
            <a:br>
              <a:rPr lang="en-US" sz="1400" b="1" dirty="0">
                <a:latin typeface="Courier New"/>
                <a:cs typeface="Arial"/>
              </a:rPr>
            </a:br>
            <a:r>
              <a:rPr lang="en-US" sz="1400" b="1" dirty="0">
                <a:latin typeface="Courier New"/>
                <a:cs typeface="Arial"/>
              </a:rPr>
              <a:t>                                        # convolution</a:t>
            </a:r>
            <a:endParaRPr lang="en-US" dirty="0"/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[solver [</a:t>
            </a:r>
            <a:r>
              <a:rPr lang="en-US" sz="1400" b="1" u="sng" dirty="0">
                <a:latin typeface="Courier New"/>
                <a:cs typeface="Arial"/>
              </a:rPr>
              <a:t>newton</a:t>
            </a:r>
            <a:r>
              <a:rPr lang="en-US" sz="1400" b="1" dirty="0">
                <a:latin typeface="Courier New"/>
                <a:cs typeface="Arial"/>
              </a:rPr>
              <a:t> || graph]]            # Quasiparticle equation solver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[states [alpha [occ &lt;integer, default 1&gt;] [</a:t>
            </a:r>
            <a:r>
              <a:rPr lang="en-US" sz="1400" b="1" dirty="0" err="1">
                <a:latin typeface="Courier New"/>
                <a:cs typeface="Arial"/>
              </a:rPr>
              <a:t>vir</a:t>
            </a:r>
            <a:r>
              <a:rPr lang="en-US" sz="1400" b="1" dirty="0">
                <a:latin typeface="Courier New"/>
                <a:cs typeface="Arial"/>
              </a:rPr>
              <a:t> &lt;integer, default 0&gt;]]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[states [beta  [occ &lt;integer, default 0&gt;] [</a:t>
            </a:r>
            <a:r>
              <a:rPr lang="en-US" sz="1400" b="1" dirty="0" err="1">
                <a:latin typeface="Courier New"/>
                <a:cs typeface="Arial"/>
              </a:rPr>
              <a:t>vir</a:t>
            </a:r>
            <a:r>
              <a:rPr lang="en-US" sz="1400" b="1" dirty="0">
                <a:latin typeface="Courier New"/>
                <a:cs typeface="Arial"/>
              </a:rPr>
              <a:t> &lt;integer, default 0&gt;]]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D7639-47EE-5B36-84CC-4639746A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30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266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21ED-7611-3778-0500-629533F3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 Nova"/>
                <a:cs typeface="Arial"/>
              </a:rPr>
              <a:t>N</a:t>
            </a:r>
            <a:r>
              <a:rPr lang="en-US" baseline="-25000">
                <a:latin typeface="Arial Nova"/>
                <a:cs typeface="Arial"/>
              </a:rPr>
              <a:t>2</a:t>
            </a:r>
            <a:r>
              <a:rPr lang="en-US">
                <a:latin typeface="Arial Nova"/>
                <a:cs typeface="Arial"/>
              </a:rPr>
              <a:t> Ionization potential with GW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03A4F-A815-06F2-5780-D04D9EC4A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6" y="678094"/>
            <a:ext cx="4546127" cy="5455578"/>
          </a:xfrm>
        </p:spPr>
        <p:txBody>
          <a:bodyPr lIns="0" tIns="0" rIns="0" bIns="0" anchor="t"/>
          <a:lstStyle/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geometry</a:t>
            </a:r>
            <a:endParaRPr lang="en-US" sz="1400" b="1" dirty="0">
              <a:latin typeface="Courier New"/>
            </a:endParaRPr>
          </a:p>
          <a:p>
            <a:pPr marL="0" indent="0">
              <a:buNone/>
            </a:pPr>
            <a:r>
              <a:rPr lang="en-US" sz="1400" b="1">
                <a:latin typeface="Courier New"/>
                <a:cs typeface="Arial"/>
              </a:rPr>
              <a:t>  N 0.0 0.0 -0.545</a:t>
            </a:r>
            <a:endParaRPr lang="en-US" sz="1400" b="1">
              <a:latin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N 0.0 0.0  0.545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 symmetry c1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end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basis "</a:t>
            </a:r>
            <a:r>
              <a:rPr lang="en-US" sz="1400" b="1" err="1">
                <a:latin typeface="Courier New"/>
                <a:cs typeface="Arial"/>
              </a:rPr>
              <a:t>ao</a:t>
            </a:r>
            <a:r>
              <a:rPr lang="en-US" sz="1400" b="1" dirty="0">
                <a:latin typeface="Courier New"/>
                <a:cs typeface="Arial"/>
              </a:rPr>
              <a:t> basis" spherical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* library def2-qzvp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end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basis "cd basis" spherical </a:t>
            </a:r>
            <a:r>
              <a:rPr lang="en-US" sz="1400" b="1" err="1">
                <a:latin typeface="Courier New"/>
                <a:cs typeface="Arial"/>
              </a:rPr>
              <a:t>bse</a:t>
            </a: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 * library def2-universal-jkfit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end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/>
                <a:cs typeface="Arial"/>
              </a:rPr>
              <a:t>dft</a:t>
            </a:r>
            <a:r>
              <a:rPr lang="en-US" sz="1400" b="1" dirty="0">
                <a:latin typeface="Courier New"/>
                <a:cs typeface="Arial"/>
              </a:rPr>
              <a:t>; xc mgga_x_r2scan mgga_c_r2scan; end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Arial"/>
              </a:rPr>
              <a:t>task </a:t>
            </a:r>
            <a:r>
              <a:rPr lang="en-US" sz="1400" b="1" dirty="0" err="1">
                <a:latin typeface="Courier New"/>
                <a:cs typeface="Arial"/>
              </a:rPr>
              <a:t>dft</a:t>
            </a:r>
            <a:r>
              <a:rPr lang="en-US" sz="1400" b="1" dirty="0">
                <a:latin typeface="Courier New"/>
                <a:cs typeface="Arial"/>
              </a:rPr>
              <a:t> </a:t>
            </a:r>
            <a:r>
              <a:rPr lang="en-US" sz="1400" b="1" dirty="0" err="1">
                <a:latin typeface="Courier New"/>
                <a:cs typeface="Arial"/>
              </a:rPr>
              <a:t>gw</a:t>
            </a:r>
            <a:endParaRPr lang="en-US" sz="1400" b="1" dirty="0">
              <a:latin typeface="Courier New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D7639-47EE-5B36-84CC-4639746A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31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CF4C1-8266-3E97-945E-635E8B96A57A}"/>
              </a:ext>
            </a:extLst>
          </p:cNvPr>
          <p:cNvSpPr txBox="1"/>
          <p:nvPr/>
        </p:nvSpPr>
        <p:spPr>
          <a:xfrm>
            <a:off x="7877578" y="579549"/>
            <a:ext cx="4056844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Add a GW input block to request the calculation of 5 occupied quasiparticle energies and 5 virtual quasiparticle energies.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16B8E-7BAC-F7B9-6599-92358373917B}"/>
              </a:ext>
            </a:extLst>
          </p:cNvPr>
          <p:cNvSpPr txBox="1"/>
          <p:nvPr/>
        </p:nvSpPr>
        <p:spPr>
          <a:xfrm>
            <a:off x="7877578" y="2141112"/>
            <a:ext cx="40568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Modify the input to compute both 1s core-level binding energies 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8B542-A145-91A9-D258-2600D93645CD}"/>
              </a:ext>
            </a:extLst>
          </p:cNvPr>
          <p:cNvSpPr txBox="1"/>
          <p:nvPr/>
        </p:nvSpPr>
        <p:spPr>
          <a:xfrm>
            <a:off x="7877578" y="3198253"/>
            <a:ext cx="4056844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Modify the input to perform an evGW0 calculation with 5 iterations. Use the option –1 to compute all occupied and all virtual orbitals</a:t>
            </a:r>
          </a:p>
        </p:txBody>
      </p:sp>
    </p:spTree>
    <p:extLst>
      <p:ext uri="{BB962C8B-B14F-4D97-AF65-F5344CB8AC3E}">
        <p14:creationId xmlns:p14="http://schemas.microsoft.com/office/powerpoint/2010/main" val="3948723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4EE6-9C8A-BDBE-C5C6-92496CD8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 Nova"/>
                <a:cs typeface="Arial"/>
              </a:rPr>
              <a:t>Analytical vs CDGW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66788-21AD-D39C-BCE8-425F7552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32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35B2AF5-8842-72C0-0FE4-7B2C8050A2C9}"/>
              </a:ext>
            </a:extLst>
          </p:cNvPr>
          <p:cNvSpPr txBox="1">
            <a:spLocks/>
          </p:cNvSpPr>
          <p:nvPr/>
        </p:nvSpPr>
        <p:spPr>
          <a:xfrm>
            <a:off x="3333136" y="678094"/>
            <a:ext cx="4546127" cy="5455578"/>
          </a:xfrm>
          <a:prstGeom prst="rect">
            <a:avLst/>
          </a:prstGeom>
        </p:spPr>
        <p:txBody>
          <a:bodyPr lIns="0" tIns="0" rIns="0" bIns="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b="0" i="0" kern="1200">
                <a:solidFill>
                  <a:schemeClr val="tx2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400" b="1" dirty="0">
                <a:latin typeface="Courier New"/>
                <a:cs typeface="Arial"/>
              </a:rPr>
              <a:t>geometry</a:t>
            </a:r>
            <a:endParaRPr lang="en-US" sz="1400" b="1" dirty="0">
              <a:latin typeface="Courier New"/>
            </a:endParaRPr>
          </a:p>
          <a:p>
            <a:pPr>
              <a:buNone/>
            </a:pPr>
            <a:r>
              <a:rPr lang="en-US" sz="1400" dirty="0">
                <a:latin typeface="Arial Nova"/>
                <a:cs typeface="Arial"/>
              </a:rPr>
              <a:t>    </a:t>
            </a:r>
            <a:r>
              <a:rPr lang="en-US" sz="1400" b="1" dirty="0">
                <a:latin typeface="Courier New"/>
                <a:cs typeface="Arial"/>
              </a:rPr>
              <a:t>C  -1.2131   -0.6884    0.0000   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C  -1.2028    0.7064    0.0000  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C  -0.0103   -1.3948    0.0000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C   0.0104    1.3948   -0.0000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C   1.2028   -0.7063    0.0000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C   1.2131    0.6884    0.0000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H  -2.1577   -1.2244    0.0000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H  -2.1393    1.2564    0.0000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H  -0.0184   -2.4809   -0.0000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H   0.0184    2.4808    0.0000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H   2.1394   -1.2563    0.0000</a:t>
            </a:r>
            <a:endParaRPr lang="en-US" b="1" dirty="0">
              <a:latin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cs typeface="Arial"/>
              </a:rPr>
              <a:t>  H   2.1577    1.2245    0.0000</a:t>
            </a:r>
            <a:endParaRPr lang="en-US" b="1" dirty="0">
              <a:latin typeface="Courier New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1400" b="1" dirty="0">
                <a:latin typeface="Courier New"/>
                <a:cs typeface="Arial"/>
              </a:rPr>
              <a:t>  symmetry c1</a:t>
            </a:r>
          </a:p>
          <a:p>
            <a:pPr marL="0" indent="0">
              <a:buFont typeface="Wingdings" pitchFamily="2" charset="2"/>
              <a:buNone/>
            </a:pPr>
            <a:r>
              <a:rPr lang="en-US" sz="1400" b="1" dirty="0">
                <a:latin typeface="Courier New"/>
                <a:cs typeface="Arial"/>
              </a:rPr>
              <a:t>end</a:t>
            </a:r>
          </a:p>
          <a:p>
            <a:pPr marL="0" indent="0">
              <a:buFont typeface="Wingdings" pitchFamily="2" charset="2"/>
              <a:buNone/>
            </a:pPr>
            <a:endParaRPr lang="en-US" sz="1400" b="1" dirty="0">
              <a:latin typeface="Courier New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B0CAD-C446-3298-397B-70B6A681DD08}"/>
              </a:ext>
            </a:extLst>
          </p:cNvPr>
          <p:cNvSpPr txBox="1"/>
          <p:nvPr/>
        </p:nvSpPr>
        <p:spPr>
          <a:xfrm>
            <a:off x="7679029" y="965915"/>
            <a:ext cx="4056844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Use the PBE0 hybrid functional with the def2-tzvp basis set to compute the ionization potential of benzene with both the analytical and the CDGW methods</a:t>
            </a:r>
          </a:p>
        </p:txBody>
      </p:sp>
    </p:spTree>
    <p:extLst>
      <p:ext uri="{BB962C8B-B14F-4D97-AF65-F5344CB8AC3E}">
        <p14:creationId xmlns:p14="http://schemas.microsoft.com/office/powerpoint/2010/main" val="1651129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D6EB-9BF1-4DE9-856E-A08107D6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E1040-1019-40E3-B747-A5E44520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33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30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D6EB-9BF1-4DE9-856E-A08107D6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E1040-1019-40E3-B747-A5E44520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34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61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C7FB-5643-6BAE-2B16-885363ED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do we study electronic excitations?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A0241-C4EF-598B-FD16-ADC8B9EB7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667" dirty="0"/>
              <a:t>In a quantum mechanical framework that describes interacting electrons and nuclei in the presence of a time-dependent external field.</a:t>
            </a:r>
          </a:p>
          <a:p>
            <a:pPr lvl="1">
              <a:lnSpc>
                <a:spcPct val="100000"/>
              </a:lnSpc>
            </a:pPr>
            <a:r>
              <a:rPr lang="en-US" sz="2333" dirty="0"/>
              <a:t>Wavefunctions-based methods (HF, CASSCF, CC, … )</a:t>
            </a:r>
          </a:p>
          <a:p>
            <a:pPr lvl="1">
              <a:lnSpc>
                <a:spcPct val="100000"/>
              </a:lnSpc>
            </a:pPr>
            <a:r>
              <a:rPr lang="en-US" sz="2333" dirty="0"/>
              <a:t>Green’s-function-based methods (</a:t>
            </a:r>
            <a:r>
              <a:rPr lang="en-US" sz="2333" i="1" dirty="0"/>
              <a:t>GW</a:t>
            </a:r>
            <a:r>
              <a:rPr lang="en-US" sz="2333" dirty="0"/>
              <a:t>, GFCC, … )</a:t>
            </a:r>
          </a:p>
          <a:p>
            <a:pPr lvl="1">
              <a:lnSpc>
                <a:spcPct val="100000"/>
              </a:lnSpc>
            </a:pPr>
            <a:r>
              <a:rPr lang="en-US" sz="2333" dirty="0"/>
              <a:t>Density-based methods (DFT, TD-DFT)</a:t>
            </a:r>
          </a:p>
          <a:p>
            <a:pPr>
              <a:lnSpc>
                <a:spcPct val="100000"/>
              </a:lnSpc>
            </a:pPr>
            <a:endParaRPr lang="en-US" sz="2667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667" dirty="0"/>
              <a:t>Compromise between the </a:t>
            </a:r>
            <a:r>
              <a:rPr lang="en-US" sz="2667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rPr>
              <a:t>accuracy of results</a:t>
            </a:r>
            <a:r>
              <a:rPr lang="en-US" sz="2667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 </a:t>
            </a:r>
            <a:r>
              <a:rPr lang="en-US" sz="2667" dirty="0"/>
              <a:t>and </a:t>
            </a:r>
            <a:r>
              <a:rPr lang="en-US" sz="2667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rPr>
              <a:t>computational effort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3BE1D-EB53-6EA3-38D2-BBCA6A86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4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6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722D-7067-CE14-D1F4-9DAFA1A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Optical gap, fundamental gap, and orbital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DC07C-50BA-729B-E2D7-F142055B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5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DC79BBB-11D9-81BB-F764-355D7D26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0" y="4636095"/>
            <a:ext cx="2311400" cy="406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0731C07-C412-C2DD-1A03-02D876F6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0" y="5355817"/>
            <a:ext cx="3098800" cy="4064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671906A7-2E91-4526-5F43-6C540C8DC7A4}"/>
              </a:ext>
            </a:extLst>
          </p:cNvPr>
          <p:cNvGrpSpPr/>
          <p:nvPr/>
        </p:nvGrpSpPr>
        <p:grpSpPr>
          <a:xfrm>
            <a:off x="5210037" y="231073"/>
            <a:ext cx="5174102" cy="4102797"/>
            <a:chOff x="5210037" y="331281"/>
            <a:chExt cx="5174102" cy="410279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A63EF7A-126E-8E59-1308-87D777715D15}"/>
                </a:ext>
              </a:extLst>
            </p:cNvPr>
            <p:cNvGrpSpPr/>
            <p:nvPr/>
          </p:nvGrpSpPr>
          <p:grpSpPr>
            <a:xfrm>
              <a:off x="5210037" y="331281"/>
              <a:ext cx="5174102" cy="4102797"/>
              <a:chOff x="3030508" y="256082"/>
              <a:chExt cx="5174102" cy="410279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C618980-7AE1-7DD1-A593-6FFAECC1F34E}"/>
                  </a:ext>
                </a:extLst>
              </p:cNvPr>
              <p:cNvCxnSpPr/>
              <p:nvPr/>
            </p:nvCxnSpPr>
            <p:spPr>
              <a:xfrm>
                <a:off x="4130517" y="2445257"/>
                <a:ext cx="353594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2F824A1-DCC6-8C27-8592-424C72FE08D5}"/>
                  </a:ext>
                </a:extLst>
              </p:cNvPr>
              <p:cNvCxnSpPr/>
              <p:nvPr/>
            </p:nvCxnSpPr>
            <p:spPr>
              <a:xfrm>
                <a:off x="4130517" y="3990553"/>
                <a:ext cx="353594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AAA24E70-DEF7-20B9-B78B-A4C29A32BE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3729" y="256082"/>
                <a:ext cx="0" cy="410279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464F12-37FB-F850-787E-BA4CD1525E56}"/>
                  </a:ext>
                </a:extLst>
              </p:cNvPr>
              <p:cNvSpPr txBox="1"/>
              <p:nvPr/>
            </p:nvSpPr>
            <p:spPr>
              <a:xfrm rot="16200000">
                <a:off x="2788389" y="2085774"/>
                <a:ext cx="872101" cy="38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A7E206A-1A92-053E-2AC2-7B841EF2BCF8}"/>
                  </a:ext>
                </a:extLst>
              </p:cNvPr>
              <p:cNvCxnSpPr/>
              <p:nvPr/>
            </p:nvCxnSpPr>
            <p:spPr>
              <a:xfrm>
                <a:off x="4130517" y="3990553"/>
                <a:ext cx="459532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7A267E0-0430-91E3-3A53-46D12BEDA1AE}"/>
                  </a:ext>
                </a:extLst>
              </p:cNvPr>
              <p:cNvCxnSpPr/>
              <p:nvPr/>
            </p:nvCxnSpPr>
            <p:spPr>
              <a:xfrm>
                <a:off x="4130517" y="2445257"/>
                <a:ext cx="459532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843E38E-0760-8660-9D61-6AF003C36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7903" y="592837"/>
                <a:ext cx="1550482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E2F740D-C1A1-D39C-4F26-5E3E9A50F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1156" y="1457789"/>
                <a:ext cx="191530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19CBC1C-BFDC-4F53-85ED-7058D2B3BB35}"/>
                  </a:ext>
                </a:extLst>
              </p:cNvPr>
              <p:cNvCxnSpPr/>
              <p:nvPr/>
            </p:nvCxnSpPr>
            <p:spPr>
              <a:xfrm flipV="1">
                <a:off x="5382829" y="608622"/>
                <a:ext cx="0" cy="3397715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9592F9D-9C42-017E-D8E9-0F90A1343F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465" y="1469778"/>
                <a:ext cx="0" cy="2520775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5C5527C-5556-84DB-A40F-7459BA2CF827}"/>
                  </a:ext>
                </a:extLst>
              </p:cNvPr>
              <p:cNvCxnSpPr/>
              <p:nvPr/>
            </p:nvCxnSpPr>
            <p:spPr>
              <a:xfrm>
                <a:off x="5898487" y="592837"/>
                <a:ext cx="0" cy="86495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43AABAA-719C-E24A-997F-2A157E7883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22684" y="1469778"/>
                <a:ext cx="0" cy="975479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BD7DB53-A341-855B-6591-62771E89D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2279" y="920677"/>
                <a:ext cx="349065" cy="27052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AFB0E81-51B1-FBD8-5232-D523886A0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6233" y="911950"/>
                <a:ext cx="445057" cy="287979"/>
              </a:xfrm>
              <a:prstGeom prst="rect">
                <a:avLst/>
              </a:prstGeom>
            </p:spPr>
          </p:pic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4DBF240-87F3-2D40-FE84-2D2BF8D7C2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72560" y="2445257"/>
                <a:ext cx="0" cy="1533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0868D05-5A83-ABCE-8A8B-9DCB464B8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3969" y="2952991"/>
                <a:ext cx="597509" cy="34143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4758E9F-D4A7-3725-014F-97428E77E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5045" y="2981339"/>
                <a:ext cx="480141" cy="32009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DB957E3-0D93-F4D9-4108-DAE120F59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61696" y="1791806"/>
                <a:ext cx="842914" cy="234735"/>
              </a:xfrm>
              <a:prstGeom prst="rect">
                <a:avLst/>
              </a:prstGeom>
            </p:spPr>
          </p:pic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A54BEBD-CD9A-B913-CCDF-148A67630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7471" y="3829545"/>
              <a:ext cx="444500" cy="3683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34BA449-3B0F-E946-BF76-14EBA6D3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1120" y="2336306"/>
              <a:ext cx="444500" cy="3683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93B8058-7692-581F-F10F-6B5100FF4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09918" y="538028"/>
              <a:ext cx="749300" cy="368300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03ECE47-DCA2-95CF-257A-8154C27AE1EC}"/>
              </a:ext>
            </a:extLst>
          </p:cNvPr>
          <p:cNvSpPr txBox="1"/>
          <p:nvPr/>
        </p:nvSpPr>
        <p:spPr>
          <a:xfrm>
            <a:off x="9029217" y="5892746"/>
            <a:ext cx="270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Koopman’s theorem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829E56C-D211-F13E-2D83-967E23B75B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9470" y="5997267"/>
            <a:ext cx="3987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6722D-7067-CE14-D1F4-9DAFA1AD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Optical gap, fundamental gap,  orbital gap, and derivative discontinuities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DC07C-50BA-729B-E2D7-F142055B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6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55629CE-607B-5A75-253F-8B789632AB2B}"/>
              </a:ext>
            </a:extLst>
          </p:cNvPr>
          <p:cNvGrpSpPr/>
          <p:nvPr/>
        </p:nvGrpSpPr>
        <p:grpSpPr>
          <a:xfrm>
            <a:off x="5210037" y="243599"/>
            <a:ext cx="5174102" cy="4102797"/>
            <a:chOff x="5210037" y="331281"/>
            <a:chExt cx="5174102" cy="410279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3072388-82AA-D58F-CC0C-E29D5E20AFB8}"/>
                </a:ext>
              </a:extLst>
            </p:cNvPr>
            <p:cNvGrpSpPr/>
            <p:nvPr/>
          </p:nvGrpSpPr>
          <p:grpSpPr>
            <a:xfrm>
              <a:off x="5210037" y="331281"/>
              <a:ext cx="5174102" cy="4102797"/>
              <a:chOff x="3030508" y="256082"/>
              <a:chExt cx="5174102" cy="4102797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0695FD-ED17-EB31-9269-0FD442937B48}"/>
                  </a:ext>
                </a:extLst>
              </p:cNvPr>
              <p:cNvCxnSpPr/>
              <p:nvPr/>
            </p:nvCxnSpPr>
            <p:spPr>
              <a:xfrm>
                <a:off x="4130517" y="2445257"/>
                <a:ext cx="353594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93705E7-6885-8E39-DBA6-98AB3BF7F5DB}"/>
                  </a:ext>
                </a:extLst>
              </p:cNvPr>
              <p:cNvCxnSpPr/>
              <p:nvPr/>
            </p:nvCxnSpPr>
            <p:spPr>
              <a:xfrm>
                <a:off x="4130517" y="3990553"/>
                <a:ext cx="353594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0DA3B93-0133-4465-5847-577ECC3B94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3729" y="256082"/>
                <a:ext cx="0" cy="410279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C05DD82-186C-B314-7C18-E4300E4B91CE}"/>
                  </a:ext>
                </a:extLst>
              </p:cNvPr>
              <p:cNvSpPr txBox="1"/>
              <p:nvPr/>
            </p:nvSpPr>
            <p:spPr>
              <a:xfrm rot="16200000">
                <a:off x="2788389" y="2085774"/>
                <a:ext cx="872101" cy="38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Energy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F3E80DB-ED66-181B-175A-63B46B839860}"/>
                  </a:ext>
                </a:extLst>
              </p:cNvPr>
              <p:cNvCxnSpPr/>
              <p:nvPr/>
            </p:nvCxnSpPr>
            <p:spPr>
              <a:xfrm>
                <a:off x="4130517" y="3990553"/>
                <a:ext cx="459532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7FEC48E-925D-52CC-FF66-366234BAB709}"/>
                  </a:ext>
                </a:extLst>
              </p:cNvPr>
              <p:cNvCxnSpPr/>
              <p:nvPr/>
            </p:nvCxnSpPr>
            <p:spPr>
              <a:xfrm>
                <a:off x="4130517" y="2445257"/>
                <a:ext cx="459532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0AC1613-48C6-B01E-57DB-54454ED7D2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7903" y="592837"/>
                <a:ext cx="1550482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C02B013-81CC-250E-48DE-4D031094A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1156" y="1457789"/>
                <a:ext cx="1915301" cy="0"/>
              </a:xfrm>
              <a:prstGeom prst="line">
                <a:avLst/>
              </a:prstGeom>
              <a:ln w="3810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CD99ADF-8D80-2EBB-435B-4838B8A09A46}"/>
                  </a:ext>
                </a:extLst>
              </p:cNvPr>
              <p:cNvCxnSpPr/>
              <p:nvPr/>
            </p:nvCxnSpPr>
            <p:spPr>
              <a:xfrm flipV="1">
                <a:off x="5382829" y="608622"/>
                <a:ext cx="0" cy="3397715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2A55C74-0E04-2BE8-340F-65FA00C2D9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465" y="1469778"/>
                <a:ext cx="0" cy="2520775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772FEE5-9E9F-8DF2-31A5-7DFC6023E4CA}"/>
                  </a:ext>
                </a:extLst>
              </p:cNvPr>
              <p:cNvCxnSpPr/>
              <p:nvPr/>
            </p:nvCxnSpPr>
            <p:spPr>
              <a:xfrm>
                <a:off x="5898487" y="592837"/>
                <a:ext cx="0" cy="864951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81129487-6E82-A7E5-69BF-9466A7E7E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22684" y="1469778"/>
                <a:ext cx="0" cy="975479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33C1D5A1-C6F1-0DC7-351E-8E36368FA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2279" y="920677"/>
                <a:ext cx="349065" cy="270525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60196B98-0733-3D32-A389-DD1ED34C2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6233" y="911950"/>
                <a:ext cx="445057" cy="287979"/>
              </a:xfrm>
              <a:prstGeom prst="rect">
                <a:avLst/>
              </a:prstGeom>
            </p:spPr>
          </p:pic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D50AF76C-F29A-6488-35EB-A8DF13CA0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72560" y="2445257"/>
                <a:ext cx="0" cy="1533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D94BE06-03FA-6343-B7A3-40D00F912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3969" y="2952991"/>
                <a:ext cx="597509" cy="341433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4EF47EEC-198E-9AC5-9CE3-49AF479EB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5045" y="2981339"/>
                <a:ext cx="480141" cy="320094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A26D967C-1DF6-7B99-E7D0-761649B0FE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61696" y="1791806"/>
                <a:ext cx="842914" cy="234735"/>
              </a:xfrm>
              <a:prstGeom prst="rect">
                <a:avLst/>
              </a:prstGeom>
            </p:spPr>
          </p:pic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F3C53F5-B128-79A1-3B1A-DBABB86C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7471" y="3829545"/>
              <a:ext cx="444500" cy="3683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48A71F5-79F5-6910-8DA5-312004E94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1120" y="2336306"/>
              <a:ext cx="444500" cy="3683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562A05-8A43-B210-E896-FE42FF57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9918" y="538028"/>
              <a:ext cx="749300" cy="368300"/>
            </a:xfrm>
            <a:prstGeom prst="rect">
              <a:avLst/>
            </a:prstGeom>
          </p:spPr>
        </p:pic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26C394C3-0997-248E-B28C-4F7EBABD7B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0251" y="5798441"/>
            <a:ext cx="5626100" cy="406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C3668F1-4FEE-9254-429E-54290F00F1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0251" y="4577249"/>
            <a:ext cx="5245100" cy="406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AF70A4A-F496-2C12-E753-DC2A6BAC6488}"/>
              </a:ext>
            </a:extLst>
          </p:cNvPr>
          <p:cNvSpPr txBox="1"/>
          <p:nvPr/>
        </p:nvSpPr>
        <p:spPr>
          <a:xfrm>
            <a:off x="9220763" y="4454410"/>
            <a:ext cx="2597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Perdew</a:t>
            </a:r>
            <a:r>
              <a:rPr lang="en-US" dirty="0"/>
              <a:t>, Parr, Levy, </a:t>
            </a:r>
            <a:r>
              <a:rPr lang="en-US" dirty="0" err="1"/>
              <a:t>Balduz</a:t>
            </a:r>
            <a:endParaRPr lang="en-US" dirty="0"/>
          </a:p>
          <a:p>
            <a:pPr algn="ctr"/>
            <a:r>
              <a:rPr lang="en-US" i="1" dirty="0"/>
              <a:t>PRL</a:t>
            </a:r>
            <a:r>
              <a:rPr lang="en-US" dirty="0"/>
              <a:t> </a:t>
            </a:r>
            <a:r>
              <a:rPr lang="en-US" b="1" dirty="0"/>
              <a:t>49</a:t>
            </a:r>
            <a:r>
              <a:rPr lang="en-US" dirty="0"/>
              <a:t>, 1691 (1982)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78FC65-3804-8171-4A80-DC672A3BCD72}"/>
              </a:ext>
            </a:extLst>
          </p:cNvPr>
          <p:cNvSpPr txBox="1"/>
          <p:nvPr/>
        </p:nvSpPr>
        <p:spPr>
          <a:xfrm>
            <a:off x="9302805" y="5246397"/>
            <a:ext cx="24338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Levy</a:t>
            </a:r>
          </a:p>
          <a:p>
            <a:pPr algn="ctr"/>
            <a:r>
              <a:rPr lang="en-US" i="1" dirty="0"/>
              <a:t>PRA</a:t>
            </a:r>
            <a:r>
              <a:rPr lang="en-US" dirty="0"/>
              <a:t> </a:t>
            </a:r>
            <a:r>
              <a:rPr lang="en-US" b="1" dirty="0"/>
              <a:t>52</a:t>
            </a:r>
            <a:r>
              <a:rPr lang="en-US" dirty="0"/>
              <a:t>, R4313 (1995)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Kraisler</a:t>
            </a:r>
            <a:r>
              <a:rPr lang="en-US" dirty="0"/>
              <a:t>, Hodgson, Gross</a:t>
            </a:r>
          </a:p>
          <a:p>
            <a:pPr algn="ctr"/>
            <a:r>
              <a:rPr lang="en-US" i="1" dirty="0"/>
              <a:t>JCTC</a:t>
            </a:r>
            <a:r>
              <a:rPr lang="en-US" dirty="0"/>
              <a:t> </a:t>
            </a:r>
            <a:r>
              <a:rPr lang="en-US" b="1" dirty="0"/>
              <a:t>17</a:t>
            </a:r>
            <a:r>
              <a:rPr lang="en-US" dirty="0"/>
              <a:t>, 1390 (2021)</a:t>
            </a:r>
          </a:p>
        </p:txBody>
      </p:sp>
    </p:spTree>
    <p:extLst>
      <p:ext uri="{BB962C8B-B14F-4D97-AF65-F5344CB8AC3E}">
        <p14:creationId xmlns:p14="http://schemas.microsoft.com/office/powerpoint/2010/main" val="3988499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E42C-B698-70D3-22A3-A96E3FDA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/>
              <a:t>Orbital gaps in DFT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F1BA-5435-2DF5-1D28-8F4411EA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7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F5D74466-135F-BDFF-E14C-96EBC62923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64" y="1689475"/>
            <a:ext cx="4666074" cy="302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CD3A0-3A63-2882-25F1-CCEAF820C09C}"/>
              </a:ext>
            </a:extLst>
          </p:cNvPr>
          <p:cNvSpPr txBox="1"/>
          <p:nvPr/>
        </p:nvSpPr>
        <p:spPr>
          <a:xfrm>
            <a:off x="7725136" y="5341501"/>
            <a:ext cx="4466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/>
              <a:t>npj</a:t>
            </a:r>
            <a:r>
              <a:rPr lang="en-US" sz="2000" i="1" dirty="0"/>
              <a:t> Computational Materials </a:t>
            </a:r>
            <a:r>
              <a:rPr lang="en-US" sz="2000" b="1" dirty="0"/>
              <a:t>6</a:t>
            </a:r>
            <a:r>
              <a:rPr lang="en-US" sz="2000" dirty="0"/>
              <a:t>, 96 (2020)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ED35D-3200-EA85-4311-087B3E7D7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575" y="1265665"/>
            <a:ext cx="3880156" cy="3871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4F999-A02B-9565-47E7-61B44C8E77E1}"/>
              </a:ext>
            </a:extLst>
          </p:cNvPr>
          <p:cNvSpPr txBox="1"/>
          <p:nvPr/>
        </p:nvSpPr>
        <p:spPr>
          <a:xfrm>
            <a:off x="3191129" y="5341501"/>
            <a:ext cx="395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Adapted from PRL </a:t>
            </a:r>
            <a:r>
              <a:rPr lang="en-US" sz="2000" b="1" dirty="0"/>
              <a:t>96</a:t>
            </a:r>
            <a:r>
              <a:rPr lang="en-US" sz="2000" dirty="0"/>
              <a:t> 226402 (2008)</a:t>
            </a:r>
          </a:p>
        </p:txBody>
      </p:sp>
    </p:spTree>
    <p:extLst>
      <p:ext uri="{BB962C8B-B14F-4D97-AF65-F5344CB8AC3E}">
        <p14:creationId xmlns:p14="http://schemas.microsoft.com/office/powerpoint/2010/main" val="377179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D6D1-B2C3-BCDA-539D-F6331360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/>
              <a:t>How to improve within DFT?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DC453-4562-1006-32AF-CBA30D2D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effects of the derivative discontinuity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D2AA1-CB25-CA8A-3BCF-48D68B38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8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0DB03-B962-B239-0553-579C6D3A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54" y="1358953"/>
            <a:ext cx="3800992" cy="3590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8CB9D-8615-DA7B-D7E2-5B0CE2C81410}"/>
              </a:ext>
            </a:extLst>
          </p:cNvPr>
          <p:cNvSpPr txBox="1"/>
          <p:nvPr/>
        </p:nvSpPr>
        <p:spPr>
          <a:xfrm>
            <a:off x="3696911" y="5979851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PRL</a:t>
            </a:r>
            <a:r>
              <a:rPr lang="en-US" sz="2000" dirty="0"/>
              <a:t> </a:t>
            </a:r>
            <a:r>
              <a:rPr lang="en-US" sz="2000" b="1" dirty="0"/>
              <a:t>110</a:t>
            </a:r>
            <a:r>
              <a:rPr lang="en-US" sz="2000" dirty="0"/>
              <a:t>, 033002 (2013)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E544C-6AAB-98AF-98F1-2B805C77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0" y="1241975"/>
            <a:ext cx="3713865" cy="2627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B57DBA-28C7-CB23-FDDA-E49D3894A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482" y="3965363"/>
            <a:ext cx="4648200" cy="196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3C220-96CC-30EB-9A5F-7A6FEB1056BF}"/>
              </a:ext>
            </a:extLst>
          </p:cNvPr>
          <p:cNvSpPr txBox="1"/>
          <p:nvPr/>
        </p:nvSpPr>
        <p:spPr>
          <a:xfrm>
            <a:off x="8407143" y="5966911"/>
            <a:ext cx="2616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JCP</a:t>
            </a:r>
            <a:r>
              <a:rPr lang="en-US" sz="2000" dirty="0"/>
              <a:t> </a:t>
            </a:r>
            <a:r>
              <a:rPr lang="en-US" sz="2000" b="1" dirty="0"/>
              <a:t>157</a:t>
            </a:r>
            <a:r>
              <a:rPr lang="en-US" sz="2000" dirty="0"/>
              <a:t>, 114109 (2022)</a:t>
            </a:r>
          </a:p>
        </p:txBody>
      </p:sp>
    </p:spTree>
    <p:extLst>
      <p:ext uri="{BB962C8B-B14F-4D97-AF65-F5344CB8AC3E}">
        <p14:creationId xmlns:p14="http://schemas.microsoft.com/office/powerpoint/2010/main" val="407171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CE007-5144-D308-F63D-48E74F870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Beyond DFT: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Green’s Function Many Body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5344E-BBD5-3985-35D4-D45C3339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76"/>
            <a:fld id="{018B0B02-ADC9-904A-A9FE-F2AB1ECDA354}" type="slidenum">
              <a:rPr lang="en-US" smtClean="0">
                <a:solidFill>
                  <a:srgbClr val="000000">
                    <a:lumMod val="65000"/>
                    <a:lumOff val="35000"/>
                  </a:srgbClr>
                </a:solidFill>
              </a:rPr>
              <a:pPr defTabSz="609576"/>
              <a:t>9</a:t>
            </a:fld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42818"/>
      </p:ext>
    </p:extLst>
  </p:cSld>
  <p:clrMapOvr>
    <a:masterClrMapping/>
  </p:clrMapOvr>
</p:sld>
</file>

<file path=ppt/theme/theme1.xml><?xml version="1.0" encoding="utf-8"?>
<a:theme xmlns:a="http://schemas.openxmlformats.org/drawingml/2006/main" name="EMSL presTemplate Apr2021">
  <a:themeElements>
    <a:clrScheme name="EMSL 1">
      <a:dk1>
        <a:srgbClr val="000000"/>
      </a:dk1>
      <a:lt1>
        <a:srgbClr val="FFFFFF"/>
      </a:lt1>
      <a:dk2>
        <a:srgbClr val="121549"/>
      </a:dk2>
      <a:lt2>
        <a:srgbClr val="3DFA89"/>
      </a:lt2>
      <a:accent1>
        <a:srgbClr val="1FB6EC"/>
      </a:accent1>
      <a:accent2>
        <a:srgbClr val="1DB280"/>
      </a:accent2>
      <a:accent3>
        <a:srgbClr val="A77B53"/>
      </a:accent3>
      <a:accent4>
        <a:srgbClr val="F83D36"/>
      </a:accent4>
      <a:accent5>
        <a:srgbClr val="FC9125"/>
      </a:accent5>
      <a:accent6>
        <a:srgbClr val="F8EB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4F40118-85CB-754B-BC94-42BDB10FEF86}" vid="{4A0B188B-A179-6E4A-97C3-7ACFC6CFA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E2EA1CCEDFE42ABC93D9292C873B0" ma:contentTypeVersion="15" ma:contentTypeDescription="Create a new document." ma:contentTypeScope="" ma:versionID="d0e421adeeb29216af584de8cfaaa04a">
  <xsd:schema xmlns:xsd="http://www.w3.org/2001/XMLSchema" xmlns:xs="http://www.w3.org/2001/XMLSchema" xmlns:p="http://schemas.microsoft.com/office/2006/metadata/properties" xmlns:ns2="c984396b-6b2b-4702-b0ed-ddd4650c9569" xmlns:ns3="df1a08c3-14da-4669-a81b-4822034d70c2" xmlns:ns4="5cece13e-3376-4417-9525-be60b11a89a8" targetNamespace="http://schemas.microsoft.com/office/2006/metadata/properties" ma:root="true" ma:fieldsID="2635d5d37e702e062bf6f3db5e2ece6e" ns2:_="" ns3:_="" ns4:_="">
    <xsd:import namespace="c984396b-6b2b-4702-b0ed-ddd4650c9569"/>
    <xsd:import namespace="df1a08c3-14da-4669-a81b-4822034d70c2"/>
    <xsd:import namespace="5cece13e-3376-4417-9525-be60b11a89a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396b-6b2b-4702-b0ed-ddd4650c95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1a08c3-14da-4669-a81b-4822034d7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260f1aaf-6244-4bb9-9bf9-38bf373853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ce13e-3376-4417-9525-be60b11a89a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dbef186-2c9c-465c-b98c-3ee97403fb82}" ma:internalName="TaxCatchAll" ma:showField="CatchAllData" ma:web="c984396b-6b2b-4702-b0ed-ddd4650c95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f1a08c3-14da-4669-a81b-4822034d70c2">
      <Terms xmlns="http://schemas.microsoft.com/office/infopath/2007/PartnerControls"/>
    </lcf76f155ced4ddcb4097134ff3c332f>
    <TaxCatchAll xmlns="5cece13e-3376-4417-9525-be60b11a89a8" xsi:nil="true"/>
  </documentManagement>
</p:properties>
</file>

<file path=customXml/itemProps1.xml><?xml version="1.0" encoding="utf-8"?>
<ds:datastoreItem xmlns:ds="http://schemas.openxmlformats.org/officeDocument/2006/customXml" ds:itemID="{D9E789F3-8093-44A4-87CA-AB528B5CBF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84396b-6b2b-4702-b0ed-ddd4650c9569"/>
    <ds:schemaRef ds:uri="df1a08c3-14da-4669-a81b-4822034d70c2"/>
    <ds:schemaRef ds:uri="5cece13e-3376-4417-9525-be60b11a8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B66079-B3A6-4495-8AED-D8E88196E3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6A8E216-B9FC-47B2-BB38-0CC8C6F95635}">
  <ds:schemaRefs>
    <ds:schemaRef ds:uri="df1a08c3-14da-4669-a81b-4822034d70c2"/>
    <ds:schemaRef ds:uri="c984396b-6b2b-4702-b0ed-ddd4650c9569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5cece13e-3376-4417-9525-be60b11a89a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EMSL presTemplate Apr2021</Template>
  <TotalTime>5982</TotalTime>
  <Words>998</Words>
  <Application>Microsoft Office PowerPoint</Application>
  <PresentationFormat>Widescreen</PresentationFormat>
  <Paragraphs>193</Paragraphs>
  <Slides>34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EMSL presTemplate Apr2021</vt:lpstr>
      <vt:lpstr>The GW approximation</vt:lpstr>
      <vt:lpstr>How do we study electronic excitations?</vt:lpstr>
      <vt:lpstr>How do we study electronic excitations?</vt:lpstr>
      <vt:lpstr>How do we study electronic excitations?</vt:lpstr>
      <vt:lpstr>Optical gap, fundamental gap, and orbital gap</vt:lpstr>
      <vt:lpstr>Optical gap, fundamental gap,  orbital gap, and derivative discontinuities</vt:lpstr>
      <vt:lpstr>Orbital gaps in DFT</vt:lpstr>
      <vt:lpstr>How to improve within DFT?</vt:lpstr>
      <vt:lpstr>Beyond DFT:  Green’s Function Many Body Theory</vt:lpstr>
      <vt:lpstr>Green’s Function</vt:lpstr>
      <vt:lpstr>Green’s Function</vt:lpstr>
      <vt:lpstr>Green’s Function</vt:lpstr>
      <vt:lpstr>Green’s function  Lehman amplitudes</vt:lpstr>
      <vt:lpstr>Green’s function  Lehman amplitudes</vt:lpstr>
      <vt:lpstr>Green’s  function</vt:lpstr>
      <vt:lpstr>Equation of motion for the Green’s Function</vt:lpstr>
      <vt:lpstr>Equation of motion for the Green’s Function</vt:lpstr>
      <vt:lpstr>The GW approximation</vt:lpstr>
      <vt:lpstr>GW calculations in practice</vt:lpstr>
      <vt:lpstr>GW calculations in practice  GW flavours</vt:lpstr>
      <vt:lpstr>GW calculations in practice  One-shot G0W0</vt:lpstr>
      <vt:lpstr>Convergence with basis set size</vt:lpstr>
      <vt:lpstr>Starting-point-dependence</vt:lpstr>
      <vt:lpstr>Gaps</vt:lpstr>
      <vt:lpstr> GW Implementation</vt:lpstr>
      <vt:lpstr>GW Implementation  Numerical stability</vt:lpstr>
      <vt:lpstr>GW implementation  Performance</vt:lpstr>
      <vt:lpstr>Examples</vt:lpstr>
      <vt:lpstr>N2 Ionization potential with GW</vt:lpstr>
      <vt:lpstr>GW input block options</vt:lpstr>
      <vt:lpstr>N2 Ionization potential with GW</vt:lpstr>
      <vt:lpstr>Analytical vs CDGW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Johnson, Nathan</dc:creator>
  <cp:lastModifiedBy>Mejia Rodriguez, Daniel</cp:lastModifiedBy>
  <cp:revision>333</cp:revision>
  <cp:lastPrinted>2019-03-15T16:48:34Z</cp:lastPrinted>
  <dcterms:created xsi:type="dcterms:W3CDTF">2021-04-02T20:24:33Z</dcterms:created>
  <dcterms:modified xsi:type="dcterms:W3CDTF">2023-06-16T19:51:43Z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0x01010007EE2EA1CCEDFE42ABC93D9292C873B0</vt:lpwstr>
  </property>
  <property fmtid="{D5CDD505-2E9C-101B-9397-08002B2CF9AE}" pid="3" name="_AdHocReviewCycleID">
    <vt:i4>1814793948</vt:i4>
  </property>
  <property fmtid="{D5CDD505-2E9C-101B-9397-08002B2CF9AE}" pid="4" name="_NewReviewCycle">
    <vt:lpwstr/>
  </property>
  <property fmtid="{D5CDD505-2E9C-101B-9397-08002B2CF9AE}" pid="5" name="_EmailSubject">
    <vt:lpwstr>A staff accomplishments slide for BER and 3 thumbnails, please</vt:lpwstr>
  </property>
  <property fmtid="{D5CDD505-2E9C-101B-9397-08002B2CF9AE}" pid="6" name="_AuthorEmail">
    <vt:lpwstr>Linda.Burk@pnnl.gov</vt:lpwstr>
  </property>
  <property fmtid="{D5CDD505-2E9C-101B-9397-08002B2CF9AE}" pid="7" name="_AuthorEmailDisplayName">
    <vt:lpwstr>Burk, Linda H</vt:lpwstr>
  </property>
  <property fmtid="{D5CDD505-2E9C-101B-9397-08002B2CF9AE}" pid="8" name="MediaServiceImageTags">
    <vt:lpwstr/>
  </property>
</Properties>
</file>